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emf" ContentType="image/x-emf"/>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87"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601575" cy="7232650"/>
  <p:notesSz cx="6858000" cy="9144000"/>
  <p:defaultTextStyle>
    <a:lvl1pPr lvl="0" algn="l">
      <a:spcBef>
        <a:spcPct val="0"/>
      </a:spcBef>
      <a:spcAft>
        <a:spcPct val="0"/>
      </a:spcAft>
      <a:defRPr kern="1200">
        <a:solidFill>
          <a:schemeClr val="tx1"/>
        </a:solidFill>
        <a:latin typeface="Calibri"/>
        <a:ea typeface="宋体"/>
      </a:defRPr>
    </a:lvl1pPr>
    <a:lvl2pPr marL="640080" lvl="1" indent="-182880" algn="l">
      <a:spcBef>
        <a:spcPct val="0"/>
      </a:spcBef>
      <a:spcAft>
        <a:spcPct val="0"/>
      </a:spcAft>
      <a:defRPr kern="1200">
        <a:solidFill>
          <a:schemeClr val="tx1"/>
        </a:solidFill>
        <a:latin typeface="Calibri"/>
        <a:ea typeface="宋体"/>
      </a:defRPr>
    </a:lvl2pPr>
    <a:lvl3pPr marL="1282700" lvl="2" indent="-368300" algn="l">
      <a:spcBef>
        <a:spcPct val="0"/>
      </a:spcBef>
      <a:spcAft>
        <a:spcPct val="0"/>
      </a:spcAft>
      <a:defRPr kern="1200">
        <a:solidFill>
          <a:schemeClr val="tx1"/>
        </a:solidFill>
        <a:latin typeface="Calibri"/>
        <a:ea typeface="宋体"/>
      </a:defRPr>
    </a:lvl3pPr>
    <a:lvl4pPr marL="1925955" lvl="3" indent="-554355" algn="l">
      <a:spcBef>
        <a:spcPct val="0"/>
      </a:spcBef>
      <a:spcAft>
        <a:spcPct val="0"/>
      </a:spcAft>
      <a:defRPr kern="1200">
        <a:solidFill>
          <a:schemeClr val="tx1"/>
        </a:solidFill>
        <a:latin typeface="Calibri"/>
        <a:ea typeface="宋体"/>
      </a:defRPr>
    </a:lvl4pPr>
    <a:lvl5pPr marL="2568575" lvl="4" indent="-739775" algn="l">
      <a:spcBef>
        <a:spcPct val="0"/>
      </a:spcBef>
      <a:spcAft>
        <a:spcPct val="0"/>
      </a:spcAft>
      <a:defRPr kern="1200">
        <a:solidFill>
          <a:schemeClr val="tx1"/>
        </a:solidFill>
        <a:latin typeface="Calibri"/>
        <a:ea typeface="宋体"/>
      </a:defRPr>
    </a:lvl5pPr>
    <a:lvl6pPr marL="2286000" lvl="5" algn="l" defTabSz="914400">
      <a:defRPr kern="1200">
        <a:solidFill>
          <a:schemeClr val="tx1"/>
        </a:solidFill>
        <a:latin typeface="Calibri"/>
        <a:ea typeface="宋体"/>
      </a:defRPr>
    </a:lvl6pPr>
    <a:lvl7pPr marL="2743200" lvl="6" algn="l" defTabSz="914400">
      <a:defRPr kern="1200">
        <a:solidFill>
          <a:schemeClr val="tx1"/>
        </a:solidFill>
        <a:latin typeface="Calibri"/>
        <a:ea typeface="宋体"/>
      </a:defRPr>
    </a:lvl7pPr>
    <a:lvl8pPr marL="3200400" lvl="7" algn="l" defTabSz="914400">
      <a:defRPr kern="1200">
        <a:solidFill>
          <a:schemeClr val="tx1"/>
        </a:solidFill>
        <a:latin typeface="Calibri"/>
        <a:ea typeface="宋体"/>
      </a:defRPr>
    </a:lvl8pPr>
    <a:lvl9pPr marL="3657600" lvl="8" algn="l" defTabSz="914400">
      <a:defRPr kern="1200">
        <a:solidFill>
          <a:schemeClr val="tx1"/>
        </a:solidFill>
        <a:latin typeface="Calibri"/>
        <a:ea typeface="宋体"/>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5" d="100"/>
          <a:sy n="95" d="100"/>
        </p:scale>
        <p:origin x="-1002" y="-90"/>
      </p:cViewPr>
      <p:guideLst>
        <p:guide orient="horz" pos="2278"/>
        <p:guide pos="3969"/>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F13B20-8BB8-B74B-ADB5-DA5707988F1E}" type="datetimeFigureOut">
              <a:rPr/>
              <a:pPr/>
              <a:t>2019/7/15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8674F-E567-AA4B-8C16-788D7CE21C4F}" type="slidenum">
              <a:rPr/>
              <a:pPr/>
              <a:t>‹#›</a:t>
            </a:fld>
            <a:endParaRPr kumimoji="1" lang="zh-CN" altLang="en-US"/>
          </a:p>
        </p:txBody>
      </p:sp>
    </p:spTree>
    <p:extLst>
      <p:ext uri="{BB962C8B-B14F-4D97-AF65-F5344CB8AC3E}">
        <p14:creationId xmlns:p14="http://schemas.microsoft.com/office/powerpoint/2010/main" xmlns="" val="21142287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id-ID"/>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备注占位符 1"/>
          <p:cNvSpPr>
            <a:spLocks noGrp="1"/>
          </p:cNvSpPr>
          <p:nvPr>
            <p:ph type="body" idx="1"/>
          </p:nvPr>
        </p:nvSpPr>
        <p:spPr/>
        <p:txBody>
          <a:bodyPr/>
          <a:lstStyle/>
          <a:p>
            <a:endParaRPr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空白">
    <p:spTree>
      <p:nvGrpSpPr>
        <p:cNvPr id="1" name=""/>
        <p:cNvGrpSpPr/>
        <p:nvPr/>
      </p:nvGrpSpPr>
      <p:grpSpPr>
        <a:xfrm>
          <a:off x="0" y="0"/>
          <a:ext cx="0" cy="0"/>
          <a:chOff x="0" y="0"/>
          <a:chExt cx="0" cy="0"/>
        </a:xfrm>
      </p:grpSpPr>
      <p:sp>
        <p:nvSpPr>
          <p:cNvPr id="2" name="日期占位符 1"/>
          <p:cNvSpPr>
            <a:spLocks noGrp="1"/>
          </p:cNvSpPr>
          <p:nvPr>
            <p:ph type="dt" idx="10"/>
          </p:nvPr>
        </p:nvSpPr>
        <p:spPr>
          <a:xfrm>
            <a:off x="866360" y="6703599"/>
            <a:ext cx="2835355" cy="386187"/>
          </a:xfrm>
          <a:prstGeom prst="rect">
            <a:avLst/>
          </a:prstGeom>
        </p:spPr>
        <p:txBody>
          <a:bodyPr/>
          <a:lstStyle/>
          <a:p>
            <a:fld id="{E3AD87B8-9A4B-45E2-BBE5-FB86ADE287A3}" type="datetimeFigureOut">
              <a:rPr lang="en-US" altLang="zh-CN"/>
              <a:pPr/>
              <a:t>9/16/2022</a:t>
            </a:fld>
            <a:endParaRPr lang="zh-CN"/>
          </a:p>
        </p:txBody>
      </p:sp>
      <p:sp>
        <p:nvSpPr>
          <p:cNvPr id="3" name="页脚占位符 2"/>
          <p:cNvSpPr>
            <a:spLocks noGrp="1"/>
          </p:cNvSpPr>
          <p:nvPr>
            <p:ph type="ftr" idx="11"/>
          </p:nvPr>
        </p:nvSpPr>
        <p:spPr>
          <a:xfrm>
            <a:off x="4174275" y="6703599"/>
            <a:ext cx="4253030" cy="386187"/>
          </a:xfrm>
          <a:prstGeom prst="rect">
            <a:avLst/>
          </a:prstGeom>
        </p:spPr>
        <p:txBody>
          <a:bodyPr/>
          <a:lstStyle/>
          <a:p>
            <a:endParaRPr lang="zh-CN"/>
          </a:p>
        </p:txBody>
      </p:sp>
      <p:sp>
        <p:nvSpPr>
          <p:cNvPr id="4" name="灯片编号占位符 3"/>
          <p:cNvSpPr>
            <a:spLocks noGrp="1"/>
          </p:cNvSpPr>
          <p:nvPr>
            <p:ph type="sldNum" idx="12"/>
          </p:nvPr>
        </p:nvSpPr>
        <p:spPr>
          <a:xfrm>
            <a:off x="8899862" y="6703599"/>
            <a:ext cx="2835355" cy="386187"/>
          </a:xfrm>
          <a:prstGeom prst="rect">
            <a:avLst/>
          </a:prstGeom>
        </p:spPr>
        <p:txBody>
          <a:bodyPr/>
          <a:lstStyle/>
          <a:p>
            <a:fld id="{37AAA611-6692-4583-86AB-5AB9B972BD46}" type="slidenum">
              <a:rPr lang="zh-CN"/>
              <a:pPr/>
              <a:t>‹#›</a:t>
            </a:fld>
            <a:endParaRPr lang="zh-CN"/>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lvl="0" algn="l" defTabSz="914400">
        <a:lnSpc>
          <a:spcPct val="90000"/>
        </a:lnSpc>
        <a:spcBef>
          <a:spcPct val="0"/>
        </a:spcBef>
        <a:buNone/>
        <a:defRPr sz="4400" kern="1200">
          <a:solidFill>
            <a:schemeClr val="tx1"/>
          </a:solidFill>
          <a:latin typeface="Arial"/>
          <a:ea typeface="微软雅黑"/>
        </a:defRPr>
      </a:lvl1pPr>
    </p:titleStyle>
    <p:bodyStyle>
      <a:lvl1pPr marL="228600" lvl="0" indent="-228600" algn="l" defTabSz="914400">
        <a:lnSpc>
          <a:spcPct val="90000"/>
        </a:lnSpc>
        <a:spcBef>
          <a:spcPts val="1000"/>
        </a:spcBef>
        <a:buFont typeface="Arial" charset="0"/>
        <a:buChar char="•"/>
        <a:defRPr sz="2800" kern="1200">
          <a:solidFill>
            <a:schemeClr val="tx1"/>
          </a:solidFill>
          <a:latin typeface="Arial"/>
          <a:ea typeface="微软雅黑"/>
        </a:defRPr>
      </a:lvl1pPr>
      <a:lvl2pPr marL="685800" lvl="1" indent="-228600" algn="l" defTabSz="914400">
        <a:lnSpc>
          <a:spcPct val="90000"/>
        </a:lnSpc>
        <a:spcBef>
          <a:spcPts val="500"/>
        </a:spcBef>
        <a:buFont typeface="Arial" charset="0"/>
        <a:buChar char="•"/>
        <a:defRPr sz="2400" kern="1200">
          <a:solidFill>
            <a:schemeClr val="tx1"/>
          </a:solidFill>
          <a:latin typeface="Arial"/>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Arial"/>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Arial"/>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Arial"/>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835" lvl="8" indent="-228600" algn="l" defTabSz="914400">
        <a:lnSpc>
          <a:spcPct val="90000"/>
        </a:lnSpc>
        <a:spcBef>
          <a:spcPts val="500"/>
        </a:spcBef>
        <a:buFont typeface="Arial" charset="0"/>
        <a:buChar char="•"/>
        <a:defRPr sz="1800" kern="1200">
          <a:solidFill>
            <a:schemeClr val="tx1"/>
          </a:solidFill>
          <a:latin typeface="Arial"/>
          <a:ea typeface="微软雅黑"/>
        </a:defRPr>
      </a:lvl9pPr>
    </p:bodyStyle>
    <p:otherStyle>
      <a:lvl1pPr marL="0" lvl="0" algn="l" defTabSz="914400">
        <a:defRPr sz="1800" kern="1200">
          <a:solidFill>
            <a:schemeClr val="tx1"/>
          </a:solidFill>
          <a:latin typeface="Arial"/>
          <a:ea typeface="微软雅黑"/>
        </a:defRPr>
      </a:lvl1pPr>
      <a:lvl2pPr marL="457200" lvl="1" algn="l" defTabSz="914400">
        <a:defRPr sz="1800" kern="1200">
          <a:solidFill>
            <a:schemeClr val="tx1"/>
          </a:solidFill>
          <a:latin typeface="Arial"/>
          <a:ea typeface="微软雅黑"/>
        </a:defRPr>
      </a:lvl2pPr>
      <a:lvl3pPr marL="914400" lvl="2" algn="l" defTabSz="914400">
        <a:defRPr sz="1800" kern="1200">
          <a:solidFill>
            <a:schemeClr val="tx1"/>
          </a:solidFill>
          <a:latin typeface="Arial"/>
          <a:ea typeface="微软雅黑"/>
        </a:defRPr>
      </a:lvl3pPr>
      <a:lvl4pPr marL="1371600" lvl="3" algn="l" defTabSz="914400">
        <a:defRPr sz="1800" kern="1200">
          <a:solidFill>
            <a:schemeClr val="tx1"/>
          </a:solidFill>
          <a:latin typeface="Arial"/>
          <a:ea typeface="微软雅黑"/>
        </a:defRPr>
      </a:lvl4pPr>
      <a:lvl5pPr marL="1828800" lvl="4" algn="l" defTabSz="914400">
        <a:defRPr sz="1800" kern="1200">
          <a:solidFill>
            <a:schemeClr val="tx1"/>
          </a:solidFill>
          <a:latin typeface="Arial"/>
          <a:ea typeface="微软雅黑"/>
        </a:defRPr>
      </a:lvl5pPr>
      <a:lvl6pPr marL="2286000" lvl="5" algn="l" defTabSz="914400">
        <a:defRPr sz="1800" kern="1200">
          <a:solidFill>
            <a:schemeClr val="tx1"/>
          </a:solidFill>
          <a:latin typeface="Arial"/>
          <a:ea typeface="微软雅黑"/>
        </a:defRPr>
      </a:lvl6pPr>
      <a:lvl7pPr marL="2743200" lvl="6" algn="l" defTabSz="914400">
        <a:defRPr sz="1800" kern="1200">
          <a:solidFill>
            <a:schemeClr val="tx1"/>
          </a:solidFill>
          <a:latin typeface="Arial"/>
          <a:ea typeface="微软雅黑"/>
        </a:defRPr>
      </a:lvl7pPr>
      <a:lvl8pPr marL="3200400" lvl="7" algn="l" defTabSz="914400">
        <a:defRPr sz="1800" kern="1200">
          <a:solidFill>
            <a:schemeClr val="tx1"/>
          </a:solidFill>
          <a:latin typeface="Arial"/>
          <a:ea typeface="微软雅黑"/>
        </a:defRPr>
      </a:lvl8pPr>
      <a:lvl9pPr marL="3657600" lvl="8" algn="l" defTabSz="914400">
        <a:defRPr sz="1800" kern="1200">
          <a:solidFill>
            <a:schemeClr val="tx1"/>
          </a:solidFill>
          <a:latin typeface="Arial"/>
          <a:ea typeface="微软雅黑"/>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9"/>
          <p:cNvSpPr>
            <a:spLocks noChangeArrowheads="1"/>
          </p:cNvSpPr>
          <p:nvPr/>
        </p:nvSpPr>
        <p:spPr>
          <a:xfrm>
            <a:off x="3144649" y="3308720"/>
            <a:ext cx="6657720" cy="965200"/>
          </a:xfrm>
          <a:prstGeom prst="rect">
            <a:avLst/>
          </a:prstGeom>
          <a:noFill/>
          <a:ln>
            <a:noFill/>
          </a:ln>
        </p:spPr>
        <p:txBody>
          <a:bodyPr wrap="square" lIns="0" tIns="0" rIns="0" bIns="0">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en-US" sz="4400" b="1" dirty="0" smtClean="0">
                <a:solidFill>
                  <a:srgbClr val="003366"/>
                </a:solidFill>
              </a:rPr>
              <a:t>2022</a:t>
            </a:r>
            <a:r>
              <a:rPr lang="zh-CN" sz="4400" b="1" dirty="0" smtClean="0">
                <a:solidFill>
                  <a:srgbClr val="003366"/>
                </a:solidFill>
              </a:rPr>
              <a:t>级</a:t>
            </a:r>
            <a:r>
              <a:rPr lang="zh-CN" sz="4400" b="1" dirty="0">
                <a:solidFill>
                  <a:srgbClr val="003366"/>
                </a:solidFill>
              </a:rPr>
              <a:t>新生入馆教育</a:t>
            </a:r>
            <a:endParaRPr lang="en-US" sz="4400" b="1" dirty="0">
              <a:solidFill>
                <a:srgbClr val="003366"/>
              </a:solidFill>
            </a:endParaRPr>
          </a:p>
          <a:p>
            <a:pPr algn="ctr">
              <a:buNone/>
            </a:pPr>
            <a:endParaRPr lang="zh-CN" sz="1600" b="1" dirty="0">
              <a:solidFill>
                <a:srgbClr val="003366"/>
              </a:solidFill>
            </a:endParaRPr>
          </a:p>
        </p:txBody>
      </p:sp>
      <p:sp>
        <p:nvSpPr>
          <p:cNvPr id="9"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10"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pic>
        <p:nvPicPr>
          <p:cNvPr id="2" name="欧美音乐">
            <a:hlinkClick r:id="" action="ppaction://media"/>
          </p:cNvPr>
          <p:cNvPicPr>
            <a:picLocks noChangeAspect="1"/>
          </p:cNvPicPr>
          <p:nvPr>
            <a:videoFile r:link="rId1"/>
            <p:extLst/>
          </p:nvPr>
        </p:nvPicPr>
        <p:blipFill>
          <a:blip r:embed="rId4" cstate="print"/>
          <a:stretch/>
        </p:blipFill>
        <p:spPr>
          <a:xfrm>
            <a:off x="6002085" y="-609600"/>
            <a:ext cx="597408" cy="609600"/>
          </a:xfrm>
          <a:prstGeom prst="rect">
            <a:avLst/>
          </a:prstGeom>
        </p:spPr>
      </p:pic>
      <p:pic>
        <p:nvPicPr>
          <p:cNvPr id="3" name="图片 2"/>
          <p:cNvPicPr>
            <a:picLocks noChangeAspect="1"/>
          </p:cNvPicPr>
          <p:nvPr/>
        </p:nvPicPr>
        <p:blipFill>
          <a:blip r:embed="rId5" cstate="print"/>
          <a:stretch/>
        </p:blipFill>
        <p:spPr>
          <a:xfrm>
            <a:off x="4654550" y="135255"/>
            <a:ext cx="3293745" cy="3173730"/>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4"/>
                                        </p:tgtEl>
                                      </p:cBhvr>
                                    </p:animEffect>
                                    <p:animScale>
                                      <p:cBhvr>
                                        <p:cTn id="18" dur="25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19" repeatCount="indefinite"/>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4060495" y="2687633"/>
            <a:ext cx="6312258" cy="677108"/>
          </a:xfrm>
          <a:prstGeom prst="rect">
            <a:avLst/>
          </a:prstGeom>
          <a:noFill/>
        </p:spPr>
        <p:txBody>
          <a:bodyPr wrap="square" lIns="0" tIns="0" rIns="0" bIns="0">
            <a:spAutoFit/>
          </a:bodyPr>
          <a:lstStyle/>
          <a:p>
            <a:r>
              <a:rPr lang="zh-CN" sz="4400">
                <a:solidFill>
                  <a:schemeClr val="accent1"/>
                </a:solidFill>
                <a:latin typeface="Arial"/>
                <a:ea typeface="微软雅黑"/>
              </a:rPr>
              <a:t>如何使用图书馆各项资源</a:t>
            </a:r>
            <a:endParaRPr lang="en-GB" sz="4400">
              <a:solidFill>
                <a:schemeClr val="accent1"/>
              </a:solidFill>
              <a:latin typeface="微软雅黑"/>
              <a:ea typeface="微软雅黑"/>
            </a:endParaRPr>
          </a:p>
        </p:txBody>
      </p:sp>
      <p:sp>
        <p:nvSpPr>
          <p:cNvPr id="15" name="矩形 259"/>
          <p:cNvSpPr>
            <a:spLocks noChangeArrowheads="1"/>
          </p:cNvSpPr>
          <p:nvPr/>
        </p:nvSpPr>
        <p:spPr>
          <a:xfrm>
            <a:off x="1820198" y="2044693"/>
            <a:ext cx="2152513" cy="2215991"/>
          </a:xfrm>
          <a:prstGeom prst="rect">
            <a:avLst/>
          </a:prstGeom>
          <a:noFill/>
          <a:ln>
            <a:noFill/>
          </a:ln>
        </p:spPr>
        <p:txBody>
          <a:bodyPr wrap="square">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en-US" sz="13800" spc="300">
                <a:solidFill>
                  <a:schemeClr val="accent1"/>
                </a:solidFill>
                <a:latin typeface="Impact"/>
              </a:rPr>
              <a:t>3.</a:t>
            </a:r>
            <a:endParaRPr lang="zh-CN" sz="13800" spc="300">
              <a:solidFill>
                <a:schemeClr val="accent1"/>
              </a:solidFill>
              <a:latin typeface="Impact"/>
            </a:endParaRPr>
          </a:p>
        </p:txBody>
      </p:sp>
      <p:sp>
        <p:nvSpPr>
          <p:cNvPr id="6"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7"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15"/>
                                        </p:tgtEl>
                                      </p:cBhvr>
                                    </p:animEffect>
                                    <p:animScale>
                                      <p:cBhvr>
                                        <p:cTn id="18" dur="250" fill="hold"/>
                                        <p:tgtEl>
                                          <p:spTgt spid="15"/>
                                        </p:tgtEl>
                                      </p:cBhvr>
                                      <p:by x="105000" y="105000"/>
                                    </p:animScale>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6" presetClass="emph" presetSubtype="0" fill="remove" nodeType="withEffect">
                                  <p:stCondLst>
                                    <p:cond delay="0"/>
                                  </p:stCondLst>
                                  <p:childTnLst>
                                    <p:animScale>
                                      <p:cBhvr>
                                        <p:cTn id="2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p:cNvSpPr txBox="1"/>
          <p:nvPr/>
        </p:nvSpPr>
        <p:spPr>
          <a:xfrm>
            <a:off x="5837447" y="2759294"/>
            <a:ext cx="849336" cy="642584"/>
          </a:xfrm>
          <a:prstGeom prst="rect">
            <a:avLst/>
          </a:prstGeom>
        </p:spPr>
        <p:txBody>
          <a:bodyPr vert="horz" lIns="0" tIns="0" rIns="0" bIns="0" anchor="ctr"/>
          <a:lstStyle>
            <a:lvl1pPr marL="0" lvl="0" indent="0" algn="l" defTabSz="914400">
              <a:lnSpc>
                <a:spcPct val="90000"/>
              </a:lnSpc>
              <a:spcBef>
                <a:spcPts val="1000"/>
              </a:spcBef>
              <a:spcAft>
                <a:spcPct val="0"/>
              </a:spcAft>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spcAft>
                <a:spcPct val="0"/>
              </a:spcAft>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spcAft>
                <a:spcPct val="0"/>
              </a:spcAft>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采访编目部</a:t>
            </a:r>
            <a:endParaRPr lang="id-ID" sz="1400">
              <a:solidFill>
                <a:srgbClr val="FCFCFC"/>
              </a:solidFill>
              <a:latin typeface="微软雅黑"/>
              <a:ea typeface="微软雅黑"/>
            </a:endParaRPr>
          </a:p>
        </p:txBody>
      </p:sp>
      <p:sp>
        <p:nvSpPr>
          <p:cNvPr id="26" name="Text Placeholder 3"/>
          <p:cNvSpPr txBox="1"/>
          <p:nvPr/>
        </p:nvSpPr>
        <p:spPr>
          <a:xfrm>
            <a:off x="6860076" y="3802790"/>
            <a:ext cx="849336" cy="642584"/>
          </a:xfrm>
          <a:prstGeom prst="rect">
            <a:avLst/>
          </a:prstGeom>
        </p:spPr>
        <p:txBody>
          <a:bodyPr vert="horz" lIns="0" tIns="0" rIns="0" bIns="0" anchor="ctr"/>
          <a:lstStyle>
            <a:lvl1pPr marL="0" lvl="0" indent="0" algn="l" defTabSz="914400">
              <a:lnSpc>
                <a:spcPct val="90000"/>
              </a:lnSpc>
              <a:spcBef>
                <a:spcPts val="1000"/>
              </a:spcBef>
              <a:spcAft>
                <a:spcPct val="0"/>
              </a:spcAft>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spcAft>
                <a:spcPct val="0"/>
              </a:spcAft>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spcAft>
                <a:spcPct val="0"/>
              </a:spcAft>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流通服务部</a:t>
            </a:r>
            <a:endParaRPr lang="id-ID" sz="1400">
              <a:solidFill>
                <a:srgbClr val="FCFCFC"/>
              </a:solidFill>
              <a:latin typeface="微软雅黑"/>
              <a:ea typeface="微软雅黑"/>
            </a:endParaRPr>
          </a:p>
        </p:txBody>
      </p:sp>
      <p:sp>
        <p:nvSpPr>
          <p:cNvPr id="29" name="Text Placeholder 3"/>
          <p:cNvSpPr txBox="1"/>
          <p:nvPr/>
        </p:nvSpPr>
        <p:spPr>
          <a:xfrm>
            <a:off x="5837447" y="4846287"/>
            <a:ext cx="849336" cy="642584"/>
          </a:xfrm>
          <a:prstGeom prst="rect">
            <a:avLst/>
          </a:prstGeom>
        </p:spPr>
        <p:txBody>
          <a:bodyPr vert="horz" lIns="0" tIns="0" rIns="0" bIns="0" anchor="ctr"/>
          <a:lstStyle>
            <a:lvl1pPr marL="0" lvl="0" indent="0" algn="l" defTabSz="914400">
              <a:lnSpc>
                <a:spcPct val="90000"/>
              </a:lnSpc>
              <a:spcBef>
                <a:spcPts val="1000"/>
              </a:spcBef>
              <a:spcAft>
                <a:spcPct val="0"/>
              </a:spcAft>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spcAft>
                <a:spcPct val="0"/>
              </a:spcAft>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spcAft>
                <a:spcPct val="0"/>
              </a:spcAft>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技术服务部</a:t>
            </a:r>
            <a:endParaRPr lang="id-ID" sz="1400">
              <a:solidFill>
                <a:srgbClr val="FCFCFC"/>
              </a:solidFill>
              <a:latin typeface="微软雅黑"/>
              <a:ea typeface="微软雅黑"/>
            </a:endParaRPr>
          </a:p>
        </p:txBody>
      </p:sp>
      <p:sp>
        <p:nvSpPr>
          <p:cNvPr id="28" name="Text Placeholder 3"/>
          <p:cNvSpPr txBox="1"/>
          <p:nvPr/>
        </p:nvSpPr>
        <p:spPr>
          <a:xfrm>
            <a:off x="4814821" y="3802790"/>
            <a:ext cx="849336" cy="642584"/>
          </a:xfrm>
          <a:prstGeom prst="rect">
            <a:avLst/>
          </a:prstGeom>
        </p:spPr>
        <p:txBody>
          <a:bodyPr vert="horz" lIns="0" tIns="0" rIns="0" bIns="0" anchor="ctr"/>
          <a:lstStyle>
            <a:lvl1pPr marL="0" lvl="0" indent="0" algn="l" defTabSz="914400">
              <a:lnSpc>
                <a:spcPct val="90000"/>
              </a:lnSpc>
              <a:spcBef>
                <a:spcPts val="1000"/>
              </a:spcBef>
              <a:spcAft>
                <a:spcPct val="0"/>
              </a:spcAft>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spcAft>
                <a:spcPct val="0"/>
              </a:spcAft>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spcAft>
                <a:spcPct val="0"/>
              </a:spcAft>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spcAft>
                <a:spcPct val="0"/>
              </a:spcAft>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期刊阅览部</a:t>
            </a:r>
            <a:endParaRPr lang="id-ID" sz="1400">
              <a:solidFill>
                <a:srgbClr val="FCFCFC"/>
              </a:solidFill>
              <a:latin typeface="微软雅黑"/>
              <a:ea typeface="微软雅黑"/>
            </a:endParaRPr>
          </a:p>
        </p:txBody>
      </p:sp>
      <p:sp>
        <p:nvSpPr>
          <p:cNvPr id="19" name="任意多边形 18"/>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24" name="任意多边形 23"/>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31"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从信息检索到中图法</a:t>
            </a:r>
            <a:endParaRPr lang="en-US" sz="2000">
              <a:solidFill>
                <a:schemeClr val="bg1">
                  <a:lumMod val="65000"/>
                </a:schemeClr>
              </a:solidFill>
              <a:latin typeface="Arial"/>
              <a:ea typeface="微软雅黑"/>
            </a:endParaRPr>
          </a:p>
        </p:txBody>
      </p:sp>
      <p:pic>
        <p:nvPicPr>
          <p:cNvPr id="10" name="图片 9"/>
          <p:cNvPicPr>
            <a:picLocks noChangeAspect="1"/>
          </p:cNvPicPr>
          <p:nvPr/>
        </p:nvPicPr>
        <p:blipFill>
          <a:blip r:embed="rId3" cstate="print"/>
          <a:stretch/>
        </p:blipFill>
        <p:spPr>
          <a:xfrm>
            <a:off x="5586407" y="1044557"/>
            <a:ext cx="6601536" cy="5357850"/>
          </a:xfrm>
          <a:prstGeom prst="rect">
            <a:avLst/>
          </a:prstGeom>
        </p:spPr>
      </p:pic>
      <p:sp>
        <p:nvSpPr>
          <p:cNvPr id="11" name="TextBox 10"/>
          <p:cNvSpPr txBox="1"/>
          <p:nvPr/>
        </p:nvSpPr>
        <p:spPr>
          <a:xfrm>
            <a:off x="980087" y="4616458"/>
            <a:ext cx="4340574" cy="1477328"/>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en-US" b="1"/>
              <a:t>《</a:t>
            </a:r>
            <a:r>
              <a:rPr lang="zh-CN" b="1"/>
              <a:t>中图法</a:t>
            </a:r>
            <a:r>
              <a:rPr lang="en-US" b="1"/>
              <a:t>》</a:t>
            </a:r>
            <a:r>
              <a:rPr lang="zh-CN" b="1"/>
              <a:t>是信息检索学在图书分类领域的具体体现。它按照图书的内容、形式、体裁和读者用途等，运用知识分类的原理，采用逻辑方法，将所有学科的图书按其学科内容分成五大部类，</a:t>
            </a:r>
            <a:r>
              <a:rPr lang="en-US" b="1"/>
              <a:t>22</a:t>
            </a:r>
            <a:r>
              <a:rPr lang="zh-CN" b="1"/>
              <a:t>个大类。</a:t>
            </a:r>
          </a:p>
        </p:txBody>
      </p:sp>
      <p:pic>
        <p:nvPicPr>
          <p:cNvPr id="12" name="Picture 7"/>
          <p:cNvPicPr>
            <a:picLocks noChangeAspect="1" noChangeArrowheads="1"/>
          </p:cNvPicPr>
          <p:nvPr/>
        </p:nvPicPr>
        <p:blipFill>
          <a:blip r:embed="rId4" cstate="print"/>
          <a:stretch/>
        </p:blipFill>
        <p:spPr>
          <a:xfrm>
            <a:off x="1155110" y="1213220"/>
            <a:ext cx="3990527" cy="3092149"/>
          </a:xfrm>
          <a:prstGeom prst="rect">
            <a:avLst/>
          </a:prstGeom>
          <a:noFill/>
          <a:ln>
            <a:noFill/>
          </a:ln>
        </p:spPr>
      </p:pic>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Arrow Connector 48"/>
          <p:cNvCxnSpPr/>
          <p:nvPr/>
        </p:nvCxnSpPr>
        <p:spPr>
          <a:xfrm>
            <a:off x="349" y="3844568"/>
            <a:ext cx="11557372" cy="0"/>
          </a:xfrm>
          <a:prstGeom prst="straightConnector1">
            <a:avLst/>
          </a:prstGeom>
          <a:ln w="114300">
            <a:solidFill>
              <a:schemeClr val="bg1">
                <a:lumMod val="75000"/>
              </a:schemeClr>
            </a:solidFill>
            <a:prstDash val="solid"/>
            <a:miter/>
            <a:tailEnd type="triangle"/>
          </a:ln>
        </p:spPr>
      </p:cxnSp>
      <p:grpSp>
        <p:nvGrpSpPr>
          <p:cNvPr id="12" name="Group 11"/>
          <p:cNvGrpSpPr/>
          <p:nvPr/>
        </p:nvGrpSpPr>
        <p:grpSpPr>
          <a:xfrm>
            <a:off x="7420938" y="830246"/>
            <a:ext cx="2338219" cy="268545"/>
            <a:chOff x="7163516" y="3227357"/>
            <a:chExt cx="2262348" cy="254634"/>
          </a:xfrm>
          <a:solidFill>
            <a:schemeClr val="accent4"/>
          </a:solidFill>
        </p:grpSpPr>
        <p:sp>
          <p:nvSpPr>
            <p:cNvPr id="52" name="Rectangle 51"/>
            <p:cNvSpPr/>
            <p:nvPr/>
          </p:nvSpPr>
          <p:spPr>
            <a:xfrm>
              <a:off x="7163516" y="3300674"/>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58" name="Oval 57"/>
            <p:cNvSpPr/>
            <p:nvPr/>
          </p:nvSpPr>
          <p:spPr>
            <a:xfrm>
              <a:off x="9171230" y="3227357"/>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sp>
        <p:nvSpPr>
          <p:cNvPr id="60" name="Text Placeholder 33"/>
          <p:cNvSpPr txBox="1"/>
          <p:nvPr/>
        </p:nvSpPr>
        <p:spPr>
          <a:xfrm>
            <a:off x="1050095" y="1187434"/>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刷卡入库</a:t>
            </a:r>
            <a:endParaRPr lang="en-AU" sz="1600" b="1">
              <a:solidFill>
                <a:schemeClr val="tx2"/>
              </a:solidFill>
              <a:latin typeface="Arial"/>
              <a:ea typeface="微软雅黑"/>
            </a:endParaRPr>
          </a:p>
        </p:txBody>
      </p:sp>
      <p:sp>
        <p:nvSpPr>
          <p:cNvPr id="63" name="Text Placeholder 33"/>
          <p:cNvSpPr txBox="1"/>
          <p:nvPr/>
        </p:nvSpPr>
        <p:spPr>
          <a:xfrm>
            <a:off x="3500419" y="1187434"/>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开架选书</a:t>
            </a:r>
            <a:endParaRPr lang="en-AU" sz="1600" b="1">
              <a:solidFill>
                <a:schemeClr val="tx2"/>
              </a:solidFill>
              <a:latin typeface="Arial"/>
              <a:ea typeface="微软雅黑"/>
            </a:endParaRPr>
          </a:p>
        </p:txBody>
      </p:sp>
      <p:sp>
        <p:nvSpPr>
          <p:cNvPr id="66" name="Text Placeholder 33"/>
          <p:cNvSpPr txBox="1"/>
          <p:nvPr/>
        </p:nvSpPr>
        <p:spPr>
          <a:xfrm>
            <a:off x="5810724" y="1187434"/>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阅览图书</a:t>
            </a:r>
            <a:endParaRPr lang="en-AU" sz="1600" b="1">
              <a:solidFill>
                <a:schemeClr val="tx2"/>
              </a:solidFill>
              <a:latin typeface="Arial"/>
              <a:ea typeface="微软雅黑"/>
            </a:endParaRPr>
          </a:p>
        </p:txBody>
      </p:sp>
      <p:sp>
        <p:nvSpPr>
          <p:cNvPr id="69" name="Text Placeholder 33"/>
          <p:cNvSpPr txBox="1"/>
          <p:nvPr/>
        </p:nvSpPr>
        <p:spPr>
          <a:xfrm>
            <a:off x="7911001" y="1187435"/>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办理借书手续</a:t>
            </a:r>
            <a:endParaRPr lang="en-AU" sz="1600" b="1">
              <a:solidFill>
                <a:schemeClr val="tx2"/>
              </a:solidFill>
              <a:latin typeface="Arial"/>
              <a:ea typeface="微软雅黑"/>
            </a:endParaRPr>
          </a:p>
        </p:txBody>
      </p:sp>
      <p:grpSp>
        <p:nvGrpSpPr>
          <p:cNvPr id="11" name="Group 10"/>
          <p:cNvGrpSpPr/>
          <p:nvPr/>
        </p:nvGrpSpPr>
        <p:grpSpPr>
          <a:xfrm>
            <a:off x="7404106" y="4044443"/>
            <a:ext cx="2338219" cy="268545"/>
            <a:chOff x="7163516" y="3834942"/>
            <a:chExt cx="2262348" cy="254634"/>
          </a:xfrm>
          <a:solidFill>
            <a:schemeClr val="accent4"/>
          </a:solidFill>
        </p:grpSpPr>
        <p:sp>
          <p:nvSpPr>
            <p:cNvPr id="73" name="Rectangle 72"/>
            <p:cNvSpPr/>
            <p:nvPr/>
          </p:nvSpPr>
          <p:spPr>
            <a:xfrm>
              <a:off x="7163516" y="3908259"/>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79" name="Oval 78"/>
            <p:cNvSpPr/>
            <p:nvPr/>
          </p:nvSpPr>
          <p:spPr>
            <a:xfrm>
              <a:off x="9171230" y="3834942"/>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7" name="Group 6"/>
          <p:cNvGrpSpPr/>
          <p:nvPr/>
        </p:nvGrpSpPr>
        <p:grpSpPr>
          <a:xfrm>
            <a:off x="5110633" y="830246"/>
            <a:ext cx="2338219" cy="268545"/>
            <a:chOff x="5028485" y="3227357"/>
            <a:chExt cx="2262348" cy="254634"/>
          </a:xfrm>
          <a:solidFill>
            <a:schemeClr val="accent3"/>
          </a:solidFill>
        </p:grpSpPr>
        <p:sp>
          <p:nvSpPr>
            <p:cNvPr id="51" name="Rectangle 50"/>
            <p:cNvSpPr/>
            <p:nvPr/>
          </p:nvSpPr>
          <p:spPr>
            <a:xfrm>
              <a:off x="5028485" y="3300674"/>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57" name="Oval 56"/>
            <p:cNvSpPr/>
            <p:nvPr/>
          </p:nvSpPr>
          <p:spPr>
            <a:xfrm>
              <a:off x="7036199" y="3227357"/>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10" name="Group 9"/>
          <p:cNvGrpSpPr/>
          <p:nvPr/>
        </p:nvGrpSpPr>
        <p:grpSpPr>
          <a:xfrm>
            <a:off x="5197473" y="4044443"/>
            <a:ext cx="2338219" cy="268545"/>
            <a:chOff x="5028485" y="3834942"/>
            <a:chExt cx="2262348" cy="254634"/>
          </a:xfrm>
          <a:solidFill>
            <a:schemeClr val="accent3"/>
          </a:solidFill>
        </p:grpSpPr>
        <p:sp>
          <p:nvSpPr>
            <p:cNvPr id="72" name="Rectangle 71"/>
            <p:cNvSpPr/>
            <p:nvPr/>
          </p:nvSpPr>
          <p:spPr>
            <a:xfrm>
              <a:off x="5028485" y="3908259"/>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78" name="Oval 77"/>
            <p:cNvSpPr/>
            <p:nvPr/>
          </p:nvSpPr>
          <p:spPr>
            <a:xfrm>
              <a:off x="7036199" y="3834942"/>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5" name="Group 4"/>
          <p:cNvGrpSpPr/>
          <p:nvPr/>
        </p:nvGrpSpPr>
        <p:grpSpPr>
          <a:xfrm>
            <a:off x="2940344" y="830246"/>
            <a:ext cx="2256320" cy="268545"/>
            <a:chOff x="2972698" y="3227357"/>
            <a:chExt cx="2183104" cy="254634"/>
          </a:xfrm>
          <a:solidFill>
            <a:schemeClr val="accent2"/>
          </a:solidFill>
        </p:grpSpPr>
        <p:sp>
          <p:nvSpPr>
            <p:cNvPr id="54" name="Rectangle 53"/>
            <p:cNvSpPr/>
            <p:nvPr/>
          </p:nvSpPr>
          <p:spPr>
            <a:xfrm>
              <a:off x="2972698" y="3300674"/>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55" name="Oval 54"/>
            <p:cNvSpPr/>
            <p:nvPr/>
          </p:nvSpPr>
          <p:spPr>
            <a:xfrm>
              <a:off x="4901168" y="3227357"/>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2" name="Group 1"/>
          <p:cNvGrpSpPr/>
          <p:nvPr/>
        </p:nvGrpSpPr>
        <p:grpSpPr>
          <a:xfrm>
            <a:off x="2" y="830246"/>
            <a:ext cx="3122078" cy="268545"/>
            <a:chOff x="0" y="3227357"/>
            <a:chExt cx="3020771" cy="254634"/>
          </a:xfrm>
        </p:grpSpPr>
        <p:sp>
          <p:nvSpPr>
            <p:cNvPr id="53" name="Rectangle 52"/>
            <p:cNvSpPr/>
            <p:nvPr/>
          </p:nvSpPr>
          <p:spPr>
            <a:xfrm>
              <a:off x="0" y="3300674"/>
              <a:ext cx="2882900" cy="108000"/>
            </a:xfrm>
            <a:prstGeom prst="rect">
              <a:avLst/>
            </a:prstGeom>
            <a:solidFill>
              <a:schemeClr val="accent1"/>
            </a:solid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56" name="Oval 55"/>
            <p:cNvSpPr/>
            <p:nvPr/>
          </p:nvSpPr>
          <p:spPr>
            <a:xfrm>
              <a:off x="2766137" y="3227357"/>
              <a:ext cx="254634" cy="254634"/>
            </a:xfrm>
            <a:prstGeom prst="ellipse">
              <a:avLst/>
            </a:prstGeom>
            <a:solidFill>
              <a:schemeClr val="accent1"/>
            </a:solid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6" name="Group 5"/>
          <p:cNvGrpSpPr/>
          <p:nvPr/>
        </p:nvGrpSpPr>
        <p:grpSpPr>
          <a:xfrm>
            <a:off x="3072741" y="4044443"/>
            <a:ext cx="2256320" cy="268545"/>
            <a:chOff x="2972698" y="3834942"/>
            <a:chExt cx="2183104" cy="254634"/>
          </a:xfrm>
          <a:solidFill>
            <a:schemeClr val="accent2"/>
          </a:solidFill>
        </p:grpSpPr>
        <p:sp>
          <p:nvSpPr>
            <p:cNvPr id="75" name="Rectangle 74"/>
            <p:cNvSpPr/>
            <p:nvPr/>
          </p:nvSpPr>
          <p:spPr>
            <a:xfrm>
              <a:off x="2972698" y="3908259"/>
              <a:ext cx="2097777" cy="108000"/>
            </a:xfrm>
            <a:prstGeom prst="rect">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76" name="Oval 75"/>
            <p:cNvSpPr/>
            <p:nvPr/>
          </p:nvSpPr>
          <p:spPr>
            <a:xfrm>
              <a:off x="4901168" y="3834942"/>
              <a:ext cx="254634" cy="254634"/>
            </a:xfrm>
            <a:prstGeom prst="ellipse">
              <a:avLst/>
            </a:prstGeom>
            <a:grp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grpSp>
        <p:nvGrpSpPr>
          <p:cNvPr id="3" name="Group 2"/>
          <p:cNvGrpSpPr/>
          <p:nvPr/>
        </p:nvGrpSpPr>
        <p:grpSpPr>
          <a:xfrm>
            <a:off x="348" y="4044443"/>
            <a:ext cx="3122078" cy="268545"/>
            <a:chOff x="0" y="3834942"/>
            <a:chExt cx="3020771" cy="254634"/>
          </a:xfrm>
        </p:grpSpPr>
        <p:sp>
          <p:nvSpPr>
            <p:cNvPr id="74" name="Rectangle 73"/>
            <p:cNvSpPr/>
            <p:nvPr/>
          </p:nvSpPr>
          <p:spPr>
            <a:xfrm>
              <a:off x="0" y="3908259"/>
              <a:ext cx="2924175" cy="108000"/>
            </a:xfrm>
            <a:prstGeom prst="rect">
              <a:avLst/>
            </a:prstGeom>
            <a:solidFill>
              <a:schemeClr val="accent1"/>
            </a:solid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sp>
          <p:nvSpPr>
            <p:cNvPr id="77" name="Oval 76"/>
            <p:cNvSpPr/>
            <p:nvPr/>
          </p:nvSpPr>
          <p:spPr>
            <a:xfrm>
              <a:off x="2766137" y="3834942"/>
              <a:ext cx="254634" cy="254634"/>
            </a:xfrm>
            <a:prstGeom prst="ellipse">
              <a:avLst/>
            </a:prstGeom>
            <a:solidFill>
              <a:schemeClr val="accent1"/>
            </a:solidFill>
            <a:ln>
              <a:noFill/>
            </a:ln>
          </p:spPr>
          <p:txBody>
            <a:bodyPr anchor="ctr"/>
            <a:lstStyle/>
            <a:p>
              <a:pPr algn="just">
                <a:lnSpc>
                  <a:spcPct val="120000"/>
                </a:lnSpc>
                <a:spcBef>
                  <a:spcPts val="0"/>
                </a:spcBef>
                <a:spcAft>
                  <a:spcPts val="0"/>
                </a:spcAft>
              </a:pPr>
              <a:endParaRPr lang="id-ID" sz="800">
                <a:solidFill>
                  <a:schemeClr val="lt1"/>
                </a:solidFill>
                <a:latin typeface="Arial"/>
                <a:ea typeface="微软雅黑"/>
              </a:endParaRPr>
            </a:p>
          </p:txBody>
        </p:sp>
      </p:grpSp>
      <p:sp>
        <p:nvSpPr>
          <p:cNvPr id="71" name="任意多边形 70"/>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92" name="任意多边形 91"/>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93"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借阅流程</a:t>
            </a:r>
            <a:endParaRPr lang="en-US" sz="2000">
              <a:solidFill>
                <a:schemeClr val="bg1">
                  <a:lumMod val="65000"/>
                </a:schemeClr>
              </a:solidFill>
              <a:latin typeface="Arial"/>
              <a:ea typeface="微软雅黑"/>
            </a:endParaRPr>
          </a:p>
        </p:txBody>
      </p:sp>
      <p:sp>
        <p:nvSpPr>
          <p:cNvPr id="94" name="Text Placeholder 33"/>
          <p:cNvSpPr txBox="1"/>
          <p:nvPr/>
        </p:nvSpPr>
        <p:spPr>
          <a:xfrm>
            <a:off x="980087" y="4402143"/>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刷卡入库</a:t>
            </a:r>
            <a:endParaRPr lang="en-AU" sz="1600" b="1">
              <a:solidFill>
                <a:schemeClr val="tx2"/>
              </a:solidFill>
              <a:latin typeface="Arial"/>
              <a:ea typeface="微软雅黑"/>
            </a:endParaRPr>
          </a:p>
        </p:txBody>
      </p:sp>
      <p:sp>
        <p:nvSpPr>
          <p:cNvPr id="95" name="Text Placeholder 33"/>
          <p:cNvSpPr txBox="1"/>
          <p:nvPr/>
        </p:nvSpPr>
        <p:spPr>
          <a:xfrm>
            <a:off x="3430412" y="4402143"/>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开架选刊</a:t>
            </a:r>
            <a:endParaRPr lang="en-AU" sz="1600" b="1">
              <a:solidFill>
                <a:schemeClr val="tx2"/>
              </a:solidFill>
              <a:latin typeface="Arial"/>
              <a:ea typeface="微软雅黑"/>
            </a:endParaRPr>
          </a:p>
        </p:txBody>
      </p:sp>
      <p:sp>
        <p:nvSpPr>
          <p:cNvPr id="96" name="Text Placeholder 33"/>
          <p:cNvSpPr txBox="1"/>
          <p:nvPr/>
        </p:nvSpPr>
        <p:spPr>
          <a:xfrm>
            <a:off x="5810724" y="4402143"/>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阅览期刊</a:t>
            </a:r>
            <a:endParaRPr lang="en-AU" sz="1600" b="1">
              <a:solidFill>
                <a:schemeClr val="tx2"/>
              </a:solidFill>
              <a:latin typeface="Arial"/>
              <a:ea typeface="微软雅黑"/>
            </a:endParaRPr>
          </a:p>
        </p:txBody>
      </p:sp>
      <p:sp>
        <p:nvSpPr>
          <p:cNvPr id="97" name="Text Placeholder 33"/>
          <p:cNvSpPr txBox="1"/>
          <p:nvPr/>
        </p:nvSpPr>
        <p:spPr>
          <a:xfrm>
            <a:off x="7981011" y="4402143"/>
            <a:ext cx="1285080" cy="295466"/>
          </a:xfrm>
          <a:prstGeom prst="rect">
            <a:avLst/>
          </a:prstGeom>
        </p:spPr>
        <p:txBody>
          <a:bodyPr wrap="square" lIns="0" tIns="0" rIns="0" bIns="0">
            <a:spAutoFit/>
          </a:bodyPr>
          <a:lstStyle>
            <a:lvl1pPr marL="171450" lvl="0" indent="-171450" algn="l" defTabSz="685800">
              <a:lnSpc>
                <a:spcPct val="90000"/>
              </a:lnSpc>
              <a:spcBef>
                <a:spcPts val="750"/>
              </a:spcBef>
              <a:buFont typeface="Arial" charset="0"/>
              <a:buChar char="•"/>
              <a:defRPr sz="2100" kern="1200">
                <a:solidFill>
                  <a:schemeClr val="tx1"/>
                </a:solidFill>
                <a:latin typeface="Neris Thin"/>
                <a:ea typeface="微软雅黑"/>
              </a:defRPr>
            </a:lvl1pPr>
            <a:lvl2pPr marL="514350" lvl="1" indent="-171450" algn="l" defTabSz="685800">
              <a:lnSpc>
                <a:spcPct val="90000"/>
              </a:lnSpc>
              <a:spcBef>
                <a:spcPts val="375"/>
              </a:spcBef>
              <a:buFont typeface="Arial" charset="0"/>
              <a:buChar char="•"/>
              <a:defRPr sz="1800" kern="1200">
                <a:solidFill>
                  <a:schemeClr val="tx1"/>
                </a:solidFill>
                <a:latin typeface="Neris Thin"/>
                <a:ea typeface="微软雅黑"/>
              </a:defRPr>
            </a:lvl2pPr>
            <a:lvl3pPr marL="857250" lvl="2" indent="-171450" algn="l" defTabSz="685800">
              <a:lnSpc>
                <a:spcPct val="90000"/>
              </a:lnSpc>
              <a:spcBef>
                <a:spcPts val="375"/>
              </a:spcBef>
              <a:buFont typeface="Arial" charset="0"/>
              <a:buChar char="•"/>
              <a:defRPr sz="1500" kern="1200">
                <a:solidFill>
                  <a:schemeClr val="tx1"/>
                </a:solidFill>
                <a:latin typeface="Neris Thin"/>
                <a:ea typeface="微软雅黑"/>
              </a:defRPr>
            </a:lvl3pPr>
            <a:lvl4pPr marL="1200150" lvl="3" indent="-171450" algn="l" defTabSz="685800">
              <a:lnSpc>
                <a:spcPct val="90000"/>
              </a:lnSpc>
              <a:spcBef>
                <a:spcPts val="375"/>
              </a:spcBef>
              <a:buFont typeface="Arial" charset="0"/>
              <a:buChar char="•"/>
              <a:defRPr sz="1350" kern="1200">
                <a:solidFill>
                  <a:schemeClr val="tx1"/>
                </a:solidFill>
                <a:latin typeface="Neris Thin"/>
                <a:ea typeface="微软雅黑"/>
              </a:defRPr>
            </a:lvl4pPr>
            <a:lvl5pPr marL="1543050" lvl="4" indent="-171450" algn="l" defTabSz="685800">
              <a:lnSpc>
                <a:spcPct val="90000"/>
              </a:lnSpc>
              <a:spcBef>
                <a:spcPts val="375"/>
              </a:spcBef>
              <a:buFont typeface="Arial" charset="0"/>
              <a:buChar char="•"/>
              <a:defRPr sz="1350" kern="1200">
                <a:solidFill>
                  <a:schemeClr val="tx1"/>
                </a:solidFill>
                <a:latin typeface="Neris Thin"/>
                <a:ea typeface="微软雅黑"/>
              </a:defRPr>
            </a:lvl5pPr>
            <a:lvl6pPr marL="1885950" lvl="5" indent="-171450" algn="l" defTabSz="685800">
              <a:lnSpc>
                <a:spcPct val="90000"/>
              </a:lnSpc>
              <a:spcBef>
                <a:spcPts val="375"/>
              </a:spcBef>
              <a:buFont typeface="Arial" charset="0"/>
              <a:buChar char="•"/>
              <a:defRPr sz="1350" kern="1200">
                <a:solidFill>
                  <a:schemeClr val="tx1"/>
                </a:solidFill>
                <a:latin typeface="Arial"/>
                <a:ea typeface="微软雅黑"/>
              </a:defRPr>
            </a:lvl6pPr>
            <a:lvl7pPr marL="2228850" lvl="6" indent="-171450" algn="l" defTabSz="685800">
              <a:lnSpc>
                <a:spcPct val="90000"/>
              </a:lnSpc>
              <a:spcBef>
                <a:spcPts val="375"/>
              </a:spcBef>
              <a:buFont typeface="Arial" charset="0"/>
              <a:buChar char="•"/>
              <a:defRPr sz="1350" kern="1200">
                <a:solidFill>
                  <a:schemeClr val="tx1"/>
                </a:solidFill>
                <a:latin typeface="Arial"/>
                <a:ea typeface="微软雅黑"/>
              </a:defRPr>
            </a:lvl7pPr>
            <a:lvl8pPr marL="2571750" lvl="7" indent="-171450" algn="l" defTabSz="685800">
              <a:lnSpc>
                <a:spcPct val="90000"/>
              </a:lnSpc>
              <a:spcBef>
                <a:spcPts val="375"/>
              </a:spcBef>
              <a:buFont typeface="Arial" charset="0"/>
              <a:buChar char="•"/>
              <a:defRPr sz="1350" kern="1200">
                <a:solidFill>
                  <a:schemeClr val="tx1"/>
                </a:solidFill>
                <a:latin typeface="Arial"/>
                <a:ea typeface="微软雅黑"/>
              </a:defRPr>
            </a:lvl8pPr>
            <a:lvl9pPr marL="2914650" lvl="8" indent="-171450" algn="l" defTabSz="685800">
              <a:lnSpc>
                <a:spcPct val="90000"/>
              </a:lnSpc>
              <a:spcBef>
                <a:spcPts val="375"/>
              </a:spcBef>
              <a:buFont typeface="Arial" charset="0"/>
              <a:buChar char="•"/>
              <a:defRPr sz="1350" kern="1200">
                <a:solidFill>
                  <a:schemeClr val="tx1"/>
                </a:solidFill>
                <a:latin typeface="Arial"/>
                <a:ea typeface="微软雅黑"/>
              </a:defRPr>
            </a:lvl9pPr>
          </a:lstStyle>
          <a:p>
            <a:pPr marL="0" indent="0" algn="just">
              <a:lnSpc>
                <a:spcPct val="120000"/>
              </a:lnSpc>
              <a:spcBef>
                <a:spcPts val="0"/>
              </a:spcBef>
              <a:spcAft>
                <a:spcPts val="0"/>
              </a:spcAft>
              <a:buNone/>
            </a:pPr>
            <a:r>
              <a:rPr lang="zh-CN" sz="1600" b="1">
                <a:solidFill>
                  <a:schemeClr val="tx2"/>
                </a:solidFill>
                <a:latin typeface="Arial"/>
                <a:ea typeface="微软雅黑"/>
              </a:rPr>
              <a:t>阅毕归还</a:t>
            </a:r>
            <a:endParaRPr lang="en-AU" sz="1600" b="1">
              <a:solidFill>
                <a:schemeClr val="tx2"/>
              </a:solidFill>
              <a:latin typeface="Arial"/>
              <a:ea typeface="微软雅黑"/>
            </a:endParaRPr>
          </a:p>
        </p:txBody>
      </p:sp>
      <p:pic>
        <p:nvPicPr>
          <p:cNvPr id="98" name="Picture 2"/>
          <p:cNvPicPr>
            <a:picLocks noChangeAspect="1" noChangeArrowheads="1"/>
          </p:cNvPicPr>
          <p:nvPr/>
        </p:nvPicPr>
        <p:blipFill>
          <a:blip r:embed="rId3" cstate="print"/>
          <a:stretch/>
        </p:blipFill>
        <p:spPr>
          <a:xfrm>
            <a:off x="2660309" y="1616065"/>
            <a:ext cx="2561799" cy="1960561"/>
          </a:xfrm>
          <a:prstGeom prst="rect">
            <a:avLst/>
          </a:prstGeom>
          <a:noFill/>
          <a:ln>
            <a:noFill/>
          </a:ln>
        </p:spPr>
      </p:pic>
      <p:pic>
        <p:nvPicPr>
          <p:cNvPr id="99" name="Picture 3"/>
          <p:cNvPicPr>
            <a:picLocks noChangeAspect="1" noChangeArrowheads="1"/>
          </p:cNvPicPr>
          <p:nvPr/>
        </p:nvPicPr>
        <p:blipFill>
          <a:blip r:embed="rId4" cstate="print"/>
          <a:stretch/>
        </p:blipFill>
        <p:spPr>
          <a:xfrm>
            <a:off x="2590298" y="4759333"/>
            <a:ext cx="2590341" cy="2181034"/>
          </a:xfrm>
          <a:prstGeom prst="rect">
            <a:avLst/>
          </a:prstGeom>
          <a:noFill/>
          <a:ln>
            <a:noFill/>
          </a:ln>
        </p:spPr>
      </p:pic>
      <p:pic>
        <p:nvPicPr>
          <p:cNvPr id="100" name="Picture 2"/>
          <p:cNvPicPr>
            <a:picLocks noChangeAspect="1" noChangeArrowheads="1"/>
          </p:cNvPicPr>
          <p:nvPr/>
        </p:nvPicPr>
        <p:blipFill>
          <a:blip r:embed="rId5" cstate="print"/>
          <a:stretch/>
        </p:blipFill>
        <p:spPr>
          <a:xfrm>
            <a:off x="6160771" y="1616065"/>
            <a:ext cx="2696119" cy="1970409"/>
          </a:xfrm>
          <a:prstGeom prst="rect">
            <a:avLst/>
          </a:prstGeom>
          <a:noFill/>
          <a:ln>
            <a:noFill/>
          </a:ln>
        </p:spPr>
      </p:pic>
      <p:sp>
        <p:nvSpPr>
          <p:cNvPr id="101" name="矩形 100"/>
          <p:cNvSpPr/>
          <p:nvPr/>
        </p:nvSpPr>
        <p:spPr>
          <a:xfrm>
            <a:off x="7210907" y="258739"/>
            <a:ext cx="5065810" cy="369332"/>
          </a:xfrm>
          <a:prstGeom prst="rect">
            <a:avLst/>
          </a:prstGeom>
        </p:spPr>
        <p:txBody>
          <a:bodyPr wrap="none">
            <a:spAutoFit/>
          </a:bodyPr>
          <a:lstStyle/>
          <a:p>
            <a:r>
              <a:rPr lang="zh-CN" b="1">
                <a:solidFill>
                  <a:srgbClr val="FF0000"/>
                </a:solidFill>
              </a:rPr>
              <a:t>注意：期刊、报纸只能在馆内阅览，不能借出。</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fade">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fade">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500"/>
                                        <p:tgtEl>
                                          <p:spTgt spid="6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par>
                                <p:cTn id="52" presetID="10" presetClass="entr" presetSubtype="0" fill="hold" nodeType="withEffect">
                                  <p:stCondLst>
                                    <p:cond delay="0"/>
                                  </p:stCondLst>
                                  <p:childTnLst>
                                    <p:set>
                                      <p:cBhvr>
                                        <p:cTn id="53" dur="1" fill="hold">
                                          <p:stCondLst>
                                            <p:cond delay="0"/>
                                          </p:stCondLst>
                                        </p:cTn>
                                        <p:tgtEl>
                                          <p:spTgt spid="94"/>
                                        </p:tgtEl>
                                        <p:attrNameLst>
                                          <p:attrName>style.visibility</p:attrName>
                                        </p:attrNameLst>
                                      </p:cBhvr>
                                      <p:to>
                                        <p:strVal val="visible"/>
                                      </p:to>
                                    </p:set>
                                    <p:animEffect transition="in" filter="fade">
                                      <p:cBhvr>
                                        <p:cTn id="54" dur="500"/>
                                        <p:tgtEl>
                                          <p:spTgt spid="94"/>
                                        </p:tgtEl>
                                      </p:cBhvr>
                                    </p:animEffect>
                                  </p:childTnLst>
                                </p:cTn>
                              </p:par>
                              <p:par>
                                <p:cTn id="55" presetID="10" presetClass="entr" presetSubtype="0"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par>
                                <p:cTn id="58" presetID="10" presetClass="entr" presetSubtype="0" fill="hold" nodeType="with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fade">
                                      <p:cBhvr>
                                        <p:cTn id="60" dur="500"/>
                                        <p:tgtEl>
                                          <p:spTgt spid="96"/>
                                        </p:tgtEl>
                                      </p:cBhvr>
                                    </p:animEffect>
                                  </p:childTnLst>
                                </p:cTn>
                              </p:par>
                              <p:par>
                                <p:cTn id="61" presetID="10" presetClass="entr" presetSubtype="0" fill="hold" nodeType="with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fade">
                                      <p:cBhvr>
                                        <p:cTn id="6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81000"/>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rgbClr val="A6A6A6"/>
                </a:solidFill>
                <a:latin typeface="Arial"/>
                <a:ea typeface="微软雅黑"/>
              </a:rPr>
              <a:t>微信公众号</a:t>
            </a:r>
          </a:p>
        </p:txBody>
      </p:sp>
      <p:sp>
        <p:nvSpPr>
          <p:cNvPr id="2" name="TextBox 1"/>
          <p:cNvSpPr txBox="1"/>
          <p:nvPr/>
        </p:nvSpPr>
        <p:spPr>
          <a:xfrm>
            <a:off x="756171" y="1240061"/>
            <a:ext cx="6192688" cy="361950"/>
          </a:xfrm>
          <a:prstGeom prst="rect">
            <a:avLst/>
          </a:prstGeom>
          <a:noFill/>
        </p:spPr>
        <p:txBody>
          <a:bodyPr wrap="square">
            <a:spAutoFit/>
          </a:bodyPr>
          <a:lstStyle/>
          <a:p>
            <a:r>
              <a:rPr lang="zh-CN" sz="1800" b="1">
                <a:solidFill>
                  <a:srgbClr val="000000"/>
                </a:solidFill>
                <a:latin typeface="Calibri"/>
                <a:ea typeface="宋体"/>
              </a:rPr>
              <a:t>一、图书馆微信公众号服务简介</a:t>
            </a:r>
          </a:p>
        </p:txBody>
      </p:sp>
      <p:sp>
        <p:nvSpPr>
          <p:cNvPr id="65" name="形状 64"/>
          <p:cNvSpPr/>
          <p:nvPr/>
        </p:nvSpPr>
        <p:spPr>
          <a:xfrm>
            <a:off x="903812" y="1935118"/>
            <a:ext cx="6473197" cy="4794250"/>
          </a:xfrm>
        </p:spPr>
        <p:txBody>
          <a:bodyPr>
            <a:spAutoFit/>
          </a:bodyPr>
          <a:lstStyle/>
          <a:p>
            <a:pPr>
              <a:lnSpc>
                <a:spcPct val="130000"/>
              </a:lnSpc>
            </a:pPr>
            <a:r>
              <a:rPr sz="2400" b="0">
                <a:solidFill>
                  <a:srgbClr val="000000"/>
                </a:solidFill>
                <a:latin typeface="宋体"/>
                <a:ea typeface="宋体"/>
              </a:rPr>
              <a:t>    为方便读者及时了解我校图书馆数字资源信息、获取最新资讯和其他信息服务，图书馆开通了微信公众平台订阅号“南京审计大学金审学院图书馆”，微信号为：nsjstsg，欢迎大家及时添加关注</a:t>
            </a:r>
            <a:r>
              <a:rPr sz="2400" b="0">
                <a:solidFill>
                  <a:srgbClr val="000000"/>
                </a:solidFill>
                <a:latin typeface="Arial"/>
                <a:ea typeface="Arial"/>
              </a:rPr>
              <a:t>,</a:t>
            </a:r>
            <a:r>
              <a:rPr sz="2400" b="0">
                <a:solidFill>
                  <a:srgbClr val="000000"/>
                </a:solidFill>
                <a:latin typeface="宋体"/>
                <a:ea typeface="宋体"/>
              </a:rPr>
              <a:t>并设为星标！</a:t>
            </a:r>
          </a:p>
          <a:p>
            <a:pPr>
              <a:lnSpc>
                <a:spcPct val="130000"/>
              </a:lnSpc>
            </a:pPr>
            <a:r>
              <a:rPr sz="2400" b="0">
                <a:solidFill>
                  <a:srgbClr val="000000"/>
                </a:solidFill>
                <a:latin typeface="宋体"/>
                <a:ea typeface="宋体"/>
              </a:rPr>
              <a:t>    图书馆微信公众号是读者获取信息的传递者，希望能通过公众号加强图书馆与同学们的互动。目前主要为同学们提供包括通知发布，阅读推广、馆藏查询、移动图书馆、在线选座、规章制度查询等。</a:t>
            </a:r>
          </a:p>
        </p:txBody>
      </p:sp>
      <p:pic>
        <p:nvPicPr>
          <p:cNvPr id="66" name="图片 65"/>
          <p:cNvPicPr/>
          <p:nvPr/>
        </p:nvPicPr>
        <p:blipFill>
          <a:blip r:embed="rId3" cstate="print"/>
          <a:srcRect t="4984" b="13590"/>
          <a:stretch/>
        </p:blipFill>
        <p:spPr>
          <a:xfrm>
            <a:off x="8000511" y="1062732"/>
            <a:ext cx="3199139" cy="5640541"/>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81000"/>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rgbClr val="A6A6A6"/>
                </a:solidFill>
                <a:latin typeface="Arial"/>
                <a:ea typeface="微软雅黑"/>
              </a:rPr>
              <a:t>微信公众号</a:t>
            </a:r>
          </a:p>
        </p:txBody>
      </p:sp>
      <p:sp>
        <p:nvSpPr>
          <p:cNvPr id="2" name="TextBox 1"/>
          <p:cNvSpPr txBox="1"/>
          <p:nvPr/>
        </p:nvSpPr>
        <p:spPr>
          <a:xfrm>
            <a:off x="756171" y="1240061"/>
            <a:ext cx="6192688" cy="36195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b="1">
                <a:solidFill>
                  <a:srgbClr val="000000"/>
                </a:solidFill>
                <a:latin typeface="Calibri"/>
                <a:ea typeface="宋体"/>
              </a:rPr>
              <a:t>二、如何关注图书馆微信公众号？</a:t>
            </a:r>
          </a:p>
        </p:txBody>
      </p:sp>
      <p:sp>
        <p:nvSpPr>
          <p:cNvPr id="65" name="形状 64"/>
          <p:cNvSpPr/>
          <p:nvPr/>
        </p:nvSpPr>
        <p:spPr>
          <a:xfrm>
            <a:off x="756171" y="1715688"/>
            <a:ext cx="11159604" cy="2260600"/>
          </a:xfrm>
        </p:spPr>
        <p:txBody>
          <a:bodyPr>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sz="2400" b="0">
                <a:solidFill>
                  <a:srgbClr val="000000"/>
                </a:solidFill>
                <a:latin typeface="宋体"/>
                <a:ea typeface="宋体"/>
              </a:rPr>
              <a:t>方法一：1．手机打开微信，使用微信添加里面的“扫一扫”功能；</a:t>
            </a:r>
          </a:p>
          <a:p>
            <a:r>
              <a:rPr sz="2400" b="0">
                <a:solidFill>
                  <a:srgbClr val="000000"/>
                </a:solidFill>
                <a:latin typeface="宋体"/>
                <a:ea typeface="宋体"/>
              </a:rPr>
              <a:t>        2．扫描下方微信二维码；</a:t>
            </a:r>
          </a:p>
          <a:p>
            <a:r>
              <a:rPr sz="2400" b="0">
                <a:solidFill>
                  <a:srgbClr val="000000"/>
                </a:solidFill>
                <a:latin typeface="宋体"/>
                <a:ea typeface="宋体"/>
              </a:rPr>
              <a:t>        3．点击“关注”，添加成功。</a:t>
            </a:r>
          </a:p>
          <a:p>
            <a:r>
              <a:rPr sz="2400" b="0">
                <a:solidFill>
                  <a:srgbClr val="000000"/>
                </a:solidFill>
                <a:latin typeface="宋体"/>
                <a:ea typeface="宋体"/>
              </a:rPr>
              <a:t>方法二：1.手机打开微信，使用微信的“添加朋友”功能；</a:t>
            </a:r>
          </a:p>
          <a:p>
            <a:r>
              <a:rPr sz="2400" b="0">
                <a:solidFill>
                  <a:srgbClr val="000000"/>
                </a:solidFill>
                <a:latin typeface="宋体"/>
                <a:ea typeface="宋体"/>
              </a:rPr>
              <a:t>        2.搜索“南京审计大学金审学院图书馆”或者“nsjstsg”；</a:t>
            </a:r>
          </a:p>
          <a:p>
            <a:r>
              <a:rPr sz="2400" b="0">
                <a:solidFill>
                  <a:srgbClr val="000000"/>
                </a:solidFill>
                <a:latin typeface="宋体"/>
                <a:ea typeface="宋体"/>
              </a:rPr>
              <a:t>        3.选择关注，添加成功。</a:t>
            </a:r>
          </a:p>
        </p:txBody>
      </p:sp>
      <p:pic>
        <p:nvPicPr>
          <p:cNvPr id="66" name="图片 65"/>
          <p:cNvPicPr/>
          <p:nvPr/>
        </p:nvPicPr>
        <p:blipFill>
          <a:blip r:embed="rId3" cstate="print"/>
          <a:stretch/>
        </p:blipFill>
        <p:spPr>
          <a:xfrm>
            <a:off x="2099606" y="4212692"/>
            <a:ext cx="2678646" cy="2678646"/>
          </a:xfrm>
          <a:prstGeom prst="rect">
            <a:avLst/>
          </a:prstGeom>
        </p:spPr>
      </p:pic>
      <p:pic>
        <p:nvPicPr>
          <p:cNvPr id="67" name="图片 66"/>
          <p:cNvPicPr/>
          <p:nvPr/>
        </p:nvPicPr>
        <p:blipFill>
          <a:blip r:embed="rId4" cstate="print"/>
          <a:stretch/>
        </p:blipFill>
        <p:spPr>
          <a:xfrm>
            <a:off x="7198388" y="3694468"/>
            <a:ext cx="2818698" cy="3338927"/>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81000"/>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rgbClr val="A6A6A6"/>
                </a:solidFill>
                <a:latin typeface="Arial"/>
                <a:ea typeface="微软雅黑"/>
              </a:rPr>
              <a:t>微信公众号</a:t>
            </a:r>
          </a:p>
        </p:txBody>
      </p:sp>
      <p:sp>
        <p:nvSpPr>
          <p:cNvPr id="2" name="TextBox 1"/>
          <p:cNvSpPr txBox="1"/>
          <p:nvPr/>
        </p:nvSpPr>
        <p:spPr>
          <a:xfrm>
            <a:off x="818865" y="754179"/>
            <a:ext cx="6192688" cy="36195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b="1">
                <a:solidFill>
                  <a:srgbClr val="000000"/>
                </a:solidFill>
                <a:latin typeface="Calibri"/>
                <a:ea typeface="宋体"/>
              </a:rPr>
              <a:t>三、如何通过公众号进行馆藏查询？</a:t>
            </a:r>
          </a:p>
        </p:txBody>
      </p:sp>
      <p:sp>
        <p:nvSpPr>
          <p:cNvPr id="65" name="形状 64"/>
          <p:cNvSpPr/>
          <p:nvPr/>
        </p:nvSpPr>
        <p:spPr>
          <a:xfrm>
            <a:off x="5207474" y="935154"/>
            <a:ext cx="7256877" cy="1854200"/>
          </a:xfrm>
        </p:spPr>
        <p:txBody>
          <a:bodyPr>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nSpc>
                <a:spcPct val="130000"/>
              </a:lnSpc>
            </a:pPr>
            <a:r>
              <a:rPr sz="2000" b="0">
                <a:solidFill>
                  <a:srgbClr val="000000"/>
                </a:solidFill>
                <a:latin typeface="宋体"/>
                <a:ea typeface="宋体"/>
              </a:rPr>
              <a:t>1</a:t>
            </a:r>
            <a:r>
              <a:rPr sz="1800" b="0">
                <a:solidFill>
                  <a:srgbClr val="000000"/>
                </a:solidFill>
                <a:latin typeface="宋体"/>
                <a:ea typeface="宋体"/>
              </a:rPr>
              <a:t>. 进入公众号选择“服务导航”点击“馆藏查询”</a:t>
            </a:r>
          </a:p>
          <a:p>
            <a:pPr>
              <a:lnSpc>
                <a:spcPct val="130000"/>
              </a:lnSpc>
            </a:pPr>
            <a:r>
              <a:rPr sz="1800" b="0">
                <a:solidFill>
                  <a:srgbClr val="000000"/>
                </a:solidFill>
                <a:latin typeface="宋体"/>
                <a:ea typeface="宋体"/>
              </a:rPr>
              <a:t>2．</a:t>
            </a:r>
            <a:r>
              <a:rPr sz="1800">
                <a:solidFill>
                  <a:srgbClr val="000000"/>
                </a:solidFill>
                <a:latin typeface="宋体"/>
                <a:ea typeface="宋体"/>
              </a:rPr>
              <a:t>点击馆藏检索跳转至南京审计大学金审学院图书馆书目检索系统。</a:t>
            </a:r>
          </a:p>
          <a:p>
            <a:pPr>
              <a:lnSpc>
                <a:spcPct val="130000"/>
              </a:lnSpc>
            </a:pPr>
            <a:r>
              <a:rPr sz="1800" b="0">
                <a:solidFill>
                  <a:srgbClr val="000000"/>
                </a:solidFill>
                <a:latin typeface="宋体"/>
                <a:ea typeface="宋体"/>
              </a:rPr>
              <a:t>3.  通过题名，责任者，主题词，任意词都可查询图书信息，包括：图书基本信息，在馆情况，在馆的具体位置等。</a:t>
            </a:r>
          </a:p>
          <a:p>
            <a:r>
              <a:rPr sz="2000" b="0">
                <a:solidFill>
                  <a:srgbClr val="000000"/>
                </a:solidFill>
                <a:latin typeface="宋体"/>
                <a:ea typeface="宋体"/>
              </a:rPr>
              <a:t>        </a:t>
            </a:r>
          </a:p>
        </p:txBody>
      </p:sp>
      <p:pic>
        <p:nvPicPr>
          <p:cNvPr id="66" name="图片 65"/>
          <p:cNvPicPr/>
          <p:nvPr/>
        </p:nvPicPr>
        <p:blipFill>
          <a:blip r:embed="rId3" cstate="print"/>
          <a:stretch/>
        </p:blipFill>
        <p:spPr>
          <a:xfrm>
            <a:off x="949057" y="1609039"/>
            <a:ext cx="2699701" cy="5229020"/>
          </a:xfrm>
          <a:prstGeom prst="rect">
            <a:avLst/>
          </a:prstGeom>
        </p:spPr>
      </p:pic>
      <p:pic>
        <p:nvPicPr>
          <p:cNvPr id="67" name="图片 66"/>
          <p:cNvPicPr/>
          <p:nvPr/>
        </p:nvPicPr>
        <p:blipFill>
          <a:blip r:embed="rId4" cstate="print"/>
          <a:stretch/>
        </p:blipFill>
        <p:spPr>
          <a:xfrm>
            <a:off x="4423372" y="2520699"/>
            <a:ext cx="3096666" cy="4238992"/>
          </a:xfrm>
          <a:prstGeom prst="rect">
            <a:avLst/>
          </a:prstGeom>
        </p:spPr>
      </p:pic>
      <p:pic>
        <p:nvPicPr>
          <p:cNvPr id="68" name="图片 67"/>
          <p:cNvPicPr/>
          <p:nvPr/>
        </p:nvPicPr>
        <p:blipFill>
          <a:blip r:embed="rId5" cstate="print"/>
          <a:srcRect l="-469" t="4351" r="469" b="44073"/>
          <a:stretch/>
        </p:blipFill>
        <p:spPr>
          <a:xfrm>
            <a:off x="8286689" y="2567720"/>
            <a:ext cx="3444840" cy="384715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81000"/>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rgbClr val="A6A6A6"/>
                </a:solidFill>
                <a:latin typeface="Arial"/>
                <a:ea typeface="微软雅黑"/>
              </a:rPr>
              <a:t>微信公众号</a:t>
            </a:r>
          </a:p>
        </p:txBody>
      </p:sp>
      <p:sp>
        <p:nvSpPr>
          <p:cNvPr id="2" name="TextBox 1"/>
          <p:cNvSpPr txBox="1"/>
          <p:nvPr/>
        </p:nvSpPr>
        <p:spPr>
          <a:xfrm>
            <a:off x="756171" y="1240061"/>
            <a:ext cx="6192688" cy="36195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b="1">
                <a:solidFill>
                  <a:srgbClr val="000000"/>
                </a:solidFill>
                <a:latin typeface="Calibri"/>
                <a:ea typeface="宋体"/>
              </a:rPr>
              <a:t>四、如何通过公众号进行在线选座？</a:t>
            </a:r>
          </a:p>
        </p:txBody>
      </p:sp>
      <p:sp>
        <p:nvSpPr>
          <p:cNvPr id="65" name="形状 64"/>
          <p:cNvSpPr/>
          <p:nvPr/>
        </p:nvSpPr>
        <p:spPr>
          <a:xfrm>
            <a:off x="4564856" y="1511931"/>
            <a:ext cx="7601696" cy="1390650"/>
          </a:xfrm>
        </p:spPr>
        <p:txBody>
          <a:bodyPr>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nSpc>
                <a:spcPct val="130000"/>
              </a:lnSpc>
            </a:pPr>
            <a:r>
              <a:rPr sz="2400" b="0">
                <a:solidFill>
                  <a:srgbClr val="000000"/>
                </a:solidFill>
                <a:latin typeface="宋体"/>
                <a:ea typeface="宋体"/>
              </a:rPr>
              <a:t>1. 进入公众号选择“服务导航”点击“在线选座”。</a:t>
            </a:r>
          </a:p>
          <a:p>
            <a:pPr>
              <a:lnSpc>
                <a:spcPct val="130000"/>
              </a:lnSpc>
            </a:pPr>
            <a:r>
              <a:rPr sz="2400" b="0">
                <a:solidFill>
                  <a:srgbClr val="000000"/>
                </a:solidFill>
                <a:latin typeface="宋体"/>
                <a:ea typeface="宋体"/>
              </a:rPr>
              <a:t>2．跳转进入“我去图书馆”进行账号绑定。</a:t>
            </a:r>
          </a:p>
          <a:p>
            <a:r>
              <a:rPr sz="2400" b="0">
                <a:solidFill>
                  <a:srgbClr val="000000"/>
                </a:solidFill>
                <a:latin typeface="宋体"/>
                <a:ea typeface="宋体"/>
              </a:rPr>
              <a:t>        </a:t>
            </a:r>
          </a:p>
        </p:txBody>
      </p:sp>
      <p:pic>
        <p:nvPicPr>
          <p:cNvPr id="66" name="图片 65"/>
          <p:cNvPicPr/>
          <p:nvPr/>
        </p:nvPicPr>
        <p:blipFill>
          <a:blip r:embed="rId3" cstate="print"/>
          <a:stretch/>
        </p:blipFill>
        <p:spPr>
          <a:xfrm>
            <a:off x="912189" y="1715688"/>
            <a:ext cx="2690271" cy="5210756"/>
          </a:xfrm>
          <a:prstGeom prst="rect">
            <a:avLst/>
          </a:prstGeom>
        </p:spPr>
      </p:pic>
      <p:pic>
        <p:nvPicPr>
          <p:cNvPr id="67" name="图片 66"/>
          <p:cNvPicPr/>
          <p:nvPr/>
        </p:nvPicPr>
        <p:blipFill>
          <a:blip r:embed="rId4" cstate="print"/>
          <a:stretch/>
        </p:blipFill>
        <p:spPr>
          <a:xfrm>
            <a:off x="4392286" y="3127058"/>
            <a:ext cx="2594461" cy="3655307"/>
          </a:xfrm>
          <a:prstGeom prst="rect">
            <a:avLst/>
          </a:prstGeom>
        </p:spPr>
      </p:pic>
      <p:pic>
        <p:nvPicPr>
          <p:cNvPr id="68" name="图片 67"/>
          <p:cNvPicPr/>
          <p:nvPr/>
        </p:nvPicPr>
        <p:blipFill>
          <a:blip r:embed="rId5" cstate="print"/>
          <a:stretch/>
        </p:blipFill>
        <p:spPr>
          <a:xfrm>
            <a:off x="8122413" y="3067693"/>
            <a:ext cx="2633866" cy="3774037"/>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81000"/>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rgbClr val="A6A6A6"/>
                </a:solidFill>
                <a:latin typeface="Arial"/>
                <a:ea typeface="微软雅黑"/>
              </a:rPr>
              <a:t>微信公众号</a:t>
            </a:r>
          </a:p>
        </p:txBody>
      </p:sp>
      <p:sp>
        <p:nvSpPr>
          <p:cNvPr id="2" name="TextBox 1"/>
          <p:cNvSpPr txBox="1"/>
          <p:nvPr/>
        </p:nvSpPr>
        <p:spPr>
          <a:xfrm>
            <a:off x="756171" y="1240061"/>
            <a:ext cx="6192688" cy="36195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b="1">
                <a:solidFill>
                  <a:srgbClr val="000000"/>
                </a:solidFill>
                <a:latin typeface="Calibri"/>
                <a:ea typeface="宋体"/>
              </a:rPr>
              <a:t>四、如何通过公众号进行在线选座？</a:t>
            </a:r>
          </a:p>
        </p:txBody>
      </p:sp>
      <p:sp>
        <p:nvSpPr>
          <p:cNvPr id="65" name="形状 64"/>
          <p:cNvSpPr/>
          <p:nvPr/>
        </p:nvSpPr>
        <p:spPr>
          <a:xfrm>
            <a:off x="4580530" y="1135765"/>
            <a:ext cx="7601696" cy="1390650"/>
          </a:xfrm>
        </p:spPr>
        <p:txBody>
          <a:bodyPr>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nSpc>
                <a:spcPct val="130000"/>
              </a:lnSpc>
            </a:pPr>
            <a:r>
              <a:rPr sz="2400" b="0">
                <a:solidFill>
                  <a:srgbClr val="000000"/>
                </a:solidFill>
                <a:latin typeface="宋体"/>
                <a:ea typeface="宋体"/>
              </a:rPr>
              <a:t>3. 账号绑定后点击“去选座”。</a:t>
            </a:r>
          </a:p>
          <a:p>
            <a:pPr>
              <a:lnSpc>
                <a:spcPct val="130000"/>
              </a:lnSpc>
            </a:pPr>
            <a:r>
              <a:rPr sz="2400" b="0">
                <a:solidFill>
                  <a:srgbClr val="000000"/>
                </a:solidFill>
                <a:latin typeface="宋体"/>
                <a:ea typeface="宋体"/>
              </a:rPr>
              <a:t>4．选择区域后点击“选座”。</a:t>
            </a:r>
          </a:p>
          <a:p>
            <a:r>
              <a:rPr sz="2400" b="0">
                <a:solidFill>
                  <a:srgbClr val="000000"/>
                </a:solidFill>
                <a:latin typeface="宋体"/>
                <a:ea typeface="宋体"/>
              </a:rPr>
              <a:t>5. 选定座位点击“确认选座”。     </a:t>
            </a:r>
          </a:p>
        </p:txBody>
      </p:sp>
      <p:pic>
        <p:nvPicPr>
          <p:cNvPr id="66" name="图片 65"/>
          <p:cNvPicPr/>
          <p:nvPr/>
        </p:nvPicPr>
        <p:blipFill>
          <a:blip r:embed="rId3" cstate="print"/>
          <a:stretch/>
        </p:blipFill>
        <p:spPr>
          <a:xfrm>
            <a:off x="1193712" y="1932074"/>
            <a:ext cx="2722170" cy="4728106"/>
          </a:xfrm>
          <a:prstGeom prst="rect">
            <a:avLst/>
          </a:prstGeom>
        </p:spPr>
      </p:pic>
      <p:pic>
        <p:nvPicPr>
          <p:cNvPr id="67" name="图片 66"/>
          <p:cNvPicPr/>
          <p:nvPr/>
        </p:nvPicPr>
        <p:blipFill>
          <a:blip r:embed="rId4" cstate="print"/>
          <a:stretch/>
        </p:blipFill>
        <p:spPr>
          <a:xfrm>
            <a:off x="5132399" y="2839887"/>
            <a:ext cx="2531404" cy="3920839"/>
          </a:xfrm>
          <a:prstGeom prst="rect">
            <a:avLst/>
          </a:prstGeom>
        </p:spPr>
      </p:pic>
      <p:pic>
        <p:nvPicPr>
          <p:cNvPr id="68" name="图片 67"/>
          <p:cNvPicPr/>
          <p:nvPr/>
        </p:nvPicPr>
        <p:blipFill>
          <a:blip r:embed="rId5" cstate="print"/>
          <a:stretch/>
        </p:blipFill>
        <p:spPr>
          <a:xfrm>
            <a:off x="8965098" y="1739770"/>
            <a:ext cx="2874300" cy="51660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56171" y="1240061"/>
            <a:ext cx="6192688" cy="369332"/>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sz="1800" b="1" dirty="0" smtClean="0">
                <a:solidFill>
                  <a:srgbClr val="000000"/>
                </a:solidFill>
                <a:latin typeface="Calibri"/>
                <a:ea typeface="宋体"/>
              </a:rPr>
              <a:t>一</a:t>
            </a:r>
            <a:r>
              <a:rPr lang="zh-CN" sz="1800" b="1" dirty="0" smtClean="0">
                <a:solidFill>
                  <a:srgbClr val="000000"/>
                </a:solidFill>
                <a:latin typeface="Calibri"/>
                <a:ea typeface="宋体"/>
              </a:rPr>
              <a:t>、</a:t>
            </a:r>
            <a:r>
              <a:rPr lang="zh-CN" sz="1800" b="1" dirty="0">
                <a:solidFill>
                  <a:srgbClr val="000000"/>
                </a:solidFill>
                <a:latin typeface="Calibri"/>
                <a:ea typeface="宋体"/>
              </a:rPr>
              <a:t>我校图书馆电子资源如何使用？</a:t>
            </a:r>
            <a:endParaRPr lang="zh-CN" b="1" dirty="0"/>
          </a:p>
        </p:txBody>
      </p:sp>
      <p:sp>
        <p:nvSpPr>
          <p:cNvPr id="3" name="TextBox 2"/>
          <p:cNvSpPr txBox="1"/>
          <p:nvPr/>
        </p:nvSpPr>
        <p:spPr>
          <a:xfrm>
            <a:off x="684163" y="1600101"/>
            <a:ext cx="5036087" cy="91440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b="1">
                <a:solidFill>
                  <a:srgbClr val="000000"/>
                </a:solidFill>
                <a:latin typeface="Calibri"/>
                <a:ea typeface="宋体"/>
              </a:rPr>
              <a:t>方法一：</a:t>
            </a:r>
            <a:r>
              <a:rPr lang="zh-CN" sz="1800">
                <a:solidFill>
                  <a:srgbClr val="000000"/>
                </a:solidFill>
                <a:latin typeface="Calibri"/>
                <a:ea typeface="宋体"/>
              </a:rPr>
              <a:t>校园网状态下打开图书馆微信公众号，在</a:t>
            </a:r>
            <a:r>
              <a:rPr lang="en-US" sz="1800">
                <a:solidFill>
                  <a:srgbClr val="000000"/>
                </a:solidFill>
                <a:latin typeface="Calibri"/>
                <a:ea typeface="宋体"/>
              </a:rPr>
              <a:t>“电子资源”</a:t>
            </a:r>
            <a:r>
              <a:rPr lang="zh-CN" sz="1800">
                <a:solidFill>
                  <a:srgbClr val="000000"/>
                </a:solidFill>
                <a:latin typeface="Calibri"/>
                <a:ea typeface="宋体"/>
              </a:rPr>
              <a:t>菜单栏下点击子菜单栏即可获取图书馆电子资源及其使用方法。</a:t>
            </a:r>
          </a:p>
        </p:txBody>
      </p:sp>
      <p:pic>
        <p:nvPicPr>
          <p:cNvPr id="65" name="图片 64"/>
          <p:cNvPicPr/>
          <p:nvPr/>
        </p:nvPicPr>
        <p:blipFill>
          <a:blip r:embed="rId3" cstate="print"/>
          <a:srcRect t="6227" b="4579"/>
          <a:stretch/>
        </p:blipFill>
        <p:spPr>
          <a:xfrm>
            <a:off x="7763546" y="941147"/>
            <a:ext cx="3107005" cy="5840268"/>
          </a:xfrm>
          <a:prstGeom prst="rect">
            <a:avLst/>
          </a:prstGeom>
          <a:noFill/>
        </p:spPr>
      </p:pic>
      <p:pic>
        <p:nvPicPr>
          <p:cNvPr id="66" name="图片 65"/>
          <p:cNvPicPr/>
          <p:nvPr/>
        </p:nvPicPr>
        <p:blipFill>
          <a:blip r:embed="rId4" cstate="print"/>
          <a:stretch/>
        </p:blipFill>
        <p:spPr>
          <a:xfrm>
            <a:off x="2677765" y="2957272"/>
            <a:ext cx="2749165" cy="2749165"/>
          </a:xfrm>
          <a:prstGeom prst="rect">
            <a:avLst/>
          </a:prstGeom>
        </p:spPr>
      </p:pic>
      <p:sp>
        <p:nvSpPr>
          <p:cNvPr id="67" name="形状 66"/>
          <p:cNvSpPr/>
          <p:nvPr/>
        </p:nvSpPr>
        <p:spPr>
          <a:xfrm>
            <a:off x="1358347" y="5806498"/>
            <a:ext cx="6300788" cy="361950"/>
          </a:xfrm>
        </p:spPr>
        <p:txBody>
          <a:bodyPr>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a:solidFill>
                  <a:srgbClr val="000000"/>
                </a:solidFill>
                <a:latin typeface="Calibri"/>
                <a:ea typeface="宋体"/>
              </a:rPr>
              <a:t>欢迎关注南京审计大学金审学院图书馆微信公众号</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81956" y="943535"/>
            <a:ext cx="6192688" cy="36195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en-US" b="1"/>
              <a:t>方法二：</a:t>
            </a:r>
          </a:p>
        </p:txBody>
      </p:sp>
      <p:sp>
        <p:nvSpPr>
          <p:cNvPr id="3" name="TextBox 2"/>
          <p:cNvSpPr txBox="1"/>
          <p:nvPr/>
        </p:nvSpPr>
        <p:spPr>
          <a:xfrm>
            <a:off x="718754" y="1380930"/>
            <a:ext cx="10657184" cy="1200329"/>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dirty="0">
                <a:solidFill>
                  <a:srgbClr val="000000"/>
                </a:solidFill>
                <a:latin typeface="Calibri"/>
                <a:ea typeface="宋体"/>
              </a:rPr>
              <a:t>校园网内可直接登录</a:t>
            </a:r>
            <a:r>
              <a:rPr lang="en-US" sz="1800" dirty="0" smtClean="0">
                <a:solidFill>
                  <a:srgbClr val="000000"/>
                </a:solidFill>
                <a:latin typeface="Calibri"/>
                <a:ea typeface="宋体"/>
              </a:rPr>
              <a:t>“</a:t>
            </a:r>
            <a:r>
              <a:rPr lang="zh-CN" altLang="en-US" sz="1800" dirty="0" smtClean="0">
                <a:solidFill>
                  <a:srgbClr val="000000"/>
                </a:solidFill>
                <a:latin typeface="Calibri"/>
                <a:ea typeface="宋体"/>
              </a:rPr>
              <a:t>中国知网</a:t>
            </a:r>
            <a:r>
              <a:rPr lang="en-US" sz="1800" dirty="0" smtClean="0">
                <a:solidFill>
                  <a:srgbClr val="000000"/>
                </a:solidFill>
                <a:latin typeface="Calibri"/>
                <a:ea typeface="宋体"/>
              </a:rPr>
              <a:t>” </a:t>
            </a:r>
            <a:r>
              <a:rPr lang="zh-CN" sz="1800" dirty="0" smtClean="0">
                <a:solidFill>
                  <a:srgbClr val="000000"/>
                </a:solidFill>
                <a:latin typeface="Calibri"/>
                <a:ea typeface="宋体"/>
              </a:rPr>
              <a:t>下载</a:t>
            </a:r>
            <a:r>
              <a:rPr lang="zh-CN" sz="1800" dirty="0">
                <a:solidFill>
                  <a:srgbClr val="000000"/>
                </a:solidFill>
                <a:latin typeface="Calibri"/>
                <a:ea typeface="宋体"/>
              </a:rPr>
              <a:t>所需电子文献，校外网络需账号和密码登陆（具体登陆账号和密码详见图书馆微信公众号的</a:t>
            </a:r>
            <a:r>
              <a:rPr lang="en-US" sz="1800" dirty="0">
                <a:solidFill>
                  <a:srgbClr val="000000"/>
                </a:solidFill>
                <a:latin typeface="Calibri"/>
                <a:ea typeface="宋体"/>
              </a:rPr>
              <a:t>“</a:t>
            </a:r>
            <a:r>
              <a:rPr lang="zh-CN" sz="1800" dirty="0">
                <a:solidFill>
                  <a:srgbClr val="000000"/>
                </a:solidFill>
                <a:latin typeface="Calibri"/>
                <a:ea typeface="宋体"/>
              </a:rPr>
              <a:t>电子资源</a:t>
            </a:r>
            <a:r>
              <a:rPr lang="en-US" sz="1800" dirty="0">
                <a:solidFill>
                  <a:srgbClr val="000000"/>
                </a:solidFill>
                <a:latin typeface="Calibri"/>
                <a:ea typeface="宋体"/>
              </a:rPr>
              <a:t>”</a:t>
            </a:r>
            <a:r>
              <a:rPr lang="zh-CN" sz="1800" dirty="0">
                <a:solidFill>
                  <a:srgbClr val="000000"/>
                </a:solidFill>
                <a:latin typeface="Calibri"/>
                <a:ea typeface="宋体"/>
              </a:rPr>
              <a:t>介绍内容）后方可检索和下载所需文献。</a:t>
            </a:r>
            <a:endParaRPr lang="zh-CN" dirty="0"/>
          </a:p>
          <a:p>
            <a:r>
              <a:rPr lang="zh-CN" altLang="en-US" sz="1800" dirty="0" smtClean="0">
                <a:solidFill>
                  <a:srgbClr val="000000"/>
                </a:solidFill>
                <a:latin typeface="Calibri"/>
                <a:ea typeface="宋体"/>
              </a:rPr>
              <a:t>中国知网</a:t>
            </a:r>
            <a:r>
              <a:rPr lang="zh-CN" sz="1800" dirty="0" smtClean="0">
                <a:solidFill>
                  <a:srgbClr val="000000"/>
                </a:solidFill>
                <a:latin typeface="Calibri"/>
                <a:ea typeface="宋体"/>
              </a:rPr>
              <a:t>：</a:t>
            </a:r>
            <a:r>
              <a:rPr lang="en-US" dirty="0"/>
              <a:t>https://www.cnki.net/</a:t>
            </a:r>
            <a:endParaRPr dirty="0"/>
          </a:p>
          <a:p>
            <a:r>
              <a:rPr dirty="0" err="1"/>
              <a:t>南京审计大学金审学院图书馆官网：http</a:t>
            </a:r>
            <a:r>
              <a:rPr dirty="0"/>
              <a:t>://tsg.naujsc.edu.cn/</a:t>
            </a:r>
          </a:p>
        </p:txBody>
      </p:sp>
      <p:pic>
        <p:nvPicPr>
          <p:cNvPr id="65" name="图片 64"/>
          <p:cNvPicPr/>
          <p:nvPr/>
        </p:nvPicPr>
        <p:blipFill>
          <a:blip r:embed="rId3" cstate="print">
            <a:extLst>
              <a:ext uri="{28A0092B-C50C-407E-A947-70E740481C1C}">
                <a14:useLocalDpi xmlns:a14="http://schemas.microsoft.com/office/drawing/2010/main" xmlns="" val="0"/>
              </a:ext>
            </a:extLst>
          </a:blip>
          <a:stretch>
            <a:fillRect/>
          </a:stretch>
        </p:blipFill>
        <p:spPr>
          <a:xfrm>
            <a:off x="994217" y="3040261"/>
            <a:ext cx="5053129" cy="3672408"/>
          </a:xfrm>
          <a:prstGeom prst="rect">
            <a:avLst/>
          </a:prstGeom>
        </p:spPr>
      </p:pic>
      <p:pic>
        <p:nvPicPr>
          <p:cNvPr id="66" name="图片 65"/>
          <p:cNvPicPr/>
          <p:nvPr/>
        </p:nvPicPr>
        <p:blipFill>
          <a:blip r:embed="rId4" cstate="print"/>
          <a:stretch/>
        </p:blipFill>
        <p:spPr>
          <a:xfrm>
            <a:off x="6425252" y="2887903"/>
            <a:ext cx="4366558" cy="390884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086605" y="1115995"/>
            <a:ext cx="3916457" cy="609398"/>
          </a:xfrm>
          <a:prstGeom prst="rect">
            <a:avLst/>
          </a:prstGeom>
        </p:spPr>
        <p:txBody>
          <a:bodyPr wrap="none">
            <a:spAutoFit/>
          </a:bodyPr>
          <a:lstStyle/>
          <a:p>
            <a:pPr algn="r">
              <a:lnSpc>
                <a:spcPct val="120000"/>
              </a:lnSpc>
            </a:pPr>
            <a:r>
              <a:rPr lang="en-US" sz="2800">
                <a:solidFill>
                  <a:schemeClr val="accent1"/>
                </a:solidFill>
                <a:latin typeface="Arial"/>
                <a:ea typeface="微软雅黑"/>
              </a:rPr>
              <a:t>01 </a:t>
            </a:r>
            <a:r>
              <a:rPr lang="zh-CN" sz="2800">
                <a:solidFill>
                  <a:schemeClr val="accent1"/>
                </a:solidFill>
                <a:latin typeface="Arial"/>
                <a:ea typeface="微软雅黑"/>
              </a:rPr>
              <a:t>图书馆的含义和意义</a:t>
            </a:r>
            <a:endParaRPr lang="en-US" sz="2800">
              <a:solidFill>
                <a:schemeClr val="accent1"/>
              </a:solidFill>
              <a:latin typeface="Arial"/>
              <a:ea typeface="微软雅黑"/>
            </a:endParaRPr>
          </a:p>
        </p:txBody>
      </p:sp>
      <p:sp>
        <p:nvSpPr>
          <p:cNvPr id="20" name="矩形 19"/>
          <p:cNvSpPr/>
          <p:nvPr/>
        </p:nvSpPr>
        <p:spPr>
          <a:xfrm>
            <a:off x="7077034" y="1170904"/>
            <a:ext cx="543939" cy="528636"/>
          </a:xfrm>
          <a:prstGeom prst="rect">
            <a:avLst/>
          </a:prstGeom>
          <a:noFill/>
          <a:ln w="12700">
            <a:solidFill>
              <a:schemeClr val="tx1"/>
            </a:solidFill>
            <a:prstDash val="solid"/>
            <a:miter/>
          </a:ln>
        </p:spPr>
        <p:txBody>
          <a:bodyPr anchor="ctr"/>
          <a:lstStyle/>
          <a:p>
            <a:pPr algn="ctr"/>
            <a:endParaRPr lang="zh-CN">
              <a:solidFill>
                <a:schemeClr val="accent1"/>
              </a:solidFill>
              <a:latin typeface="Arial"/>
              <a:ea typeface="微软雅黑"/>
            </a:endParaRPr>
          </a:p>
        </p:txBody>
      </p:sp>
      <p:sp>
        <p:nvSpPr>
          <p:cNvPr id="21" name="矩形 20"/>
          <p:cNvSpPr/>
          <p:nvPr/>
        </p:nvSpPr>
        <p:spPr>
          <a:xfrm>
            <a:off x="6922770" y="2083435"/>
            <a:ext cx="3392170" cy="607695"/>
          </a:xfrm>
          <a:prstGeom prst="rect">
            <a:avLst/>
          </a:prstGeom>
        </p:spPr>
        <p:txBody>
          <a:bodyPr wrap="square">
            <a:spAutoFit/>
          </a:bodyPr>
          <a:lstStyle/>
          <a:p>
            <a:pPr algn="r">
              <a:lnSpc>
                <a:spcPct val="120000"/>
              </a:lnSpc>
            </a:pPr>
            <a:r>
              <a:rPr lang="en-US" sz="2800">
                <a:solidFill>
                  <a:schemeClr val="accent1"/>
                </a:solidFill>
                <a:latin typeface="Arial"/>
                <a:ea typeface="微软雅黑"/>
              </a:rPr>
              <a:t>02 </a:t>
            </a:r>
            <a:r>
              <a:rPr lang="zh-CN" sz="2800">
                <a:solidFill>
                  <a:schemeClr val="accent1"/>
                </a:solidFill>
                <a:latin typeface="Arial"/>
                <a:ea typeface="微软雅黑"/>
              </a:rPr>
              <a:t>图书馆基本情况</a:t>
            </a:r>
            <a:endParaRPr lang="en-US" sz="2800">
              <a:solidFill>
                <a:schemeClr val="accent1"/>
              </a:solidFill>
              <a:latin typeface="Arial"/>
              <a:ea typeface="微软雅黑"/>
            </a:endParaRPr>
          </a:p>
        </p:txBody>
      </p:sp>
      <p:sp>
        <p:nvSpPr>
          <p:cNvPr id="33" name="矩形 32"/>
          <p:cNvSpPr/>
          <p:nvPr/>
        </p:nvSpPr>
        <p:spPr>
          <a:xfrm>
            <a:off x="7086559" y="2123405"/>
            <a:ext cx="543939" cy="528636"/>
          </a:xfrm>
          <a:prstGeom prst="rect">
            <a:avLst/>
          </a:prstGeom>
          <a:noFill/>
          <a:ln w="12700">
            <a:solidFill>
              <a:schemeClr val="tx1"/>
            </a:solidFill>
            <a:prstDash val="solid"/>
            <a:miter/>
          </a:ln>
        </p:spPr>
        <p:txBody>
          <a:bodyPr anchor="ctr"/>
          <a:lstStyle/>
          <a:p>
            <a:pPr algn="ctr"/>
            <a:endParaRPr lang="zh-CN">
              <a:solidFill>
                <a:schemeClr val="accent1"/>
              </a:solidFill>
              <a:latin typeface="Arial"/>
              <a:ea typeface="微软雅黑"/>
            </a:endParaRPr>
          </a:p>
        </p:txBody>
      </p:sp>
      <p:sp>
        <p:nvSpPr>
          <p:cNvPr id="34" name="矩形 33"/>
          <p:cNvSpPr/>
          <p:nvPr/>
        </p:nvSpPr>
        <p:spPr>
          <a:xfrm>
            <a:off x="7086605" y="3044821"/>
            <a:ext cx="4634602" cy="609398"/>
          </a:xfrm>
          <a:prstGeom prst="rect">
            <a:avLst/>
          </a:prstGeom>
        </p:spPr>
        <p:txBody>
          <a:bodyPr wrap="none">
            <a:spAutoFit/>
          </a:bodyPr>
          <a:lstStyle/>
          <a:p>
            <a:pPr algn="r">
              <a:lnSpc>
                <a:spcPct val="120000"/>
              </a:lnSpc>
            </a:pPr>
            <a:r>
              <a:rPr lang="en-US" sz="2800">
                <a:solidFill>
                  <a:schemeClr val="accent1"/>
                </a:solidFill>
                <a:latin typeface="Arial"/>
                <a:ea typeface="微软雅黑"/>
              </a:rPr>
              <a:t>03 </a:t>
            </a:r>
            <a:r>
              <a:rPr lang="zh-CN" sz="2800">
                <a:solidFill>
                  <a:schemeClr val="accent1"/>
                </a:solidFill>
                <a:latin typeface="Arial"/>
                <a:ea typeface="微软雅黑"/>
              </a:rPr>
              <a:t>如何使用图书馆各项资源</a:t>
            </a:r>
            <a:endParaRPr lang="en-US" sz="2800">
              <a:solidFill>
                <a:schemeClr val="accent1"/>
              </a:solidFill>
              <a:latin typeface="Arial"/>
              <a:ea typeface="微软雅黑"/>
            </a:endParaRPr>
          </a:p>
        </p:txBody>
      </p:sp>
      <p:sp>
        <p:nvSpPr>
          <p:cNvPr id="35" name="矩形 34"/>
          <p:cNvSpPr/>
          <p:nvPr/>
        </p:nvSpPr>
        <p:spPr>
          <a:xfrm>
            <a:off x="7077034" y="3075904"/>
            <a:ext cx="543939" cy="528636"/>
          </a:xfrm>
          <a:prstGeom prst="rect">
            <a:avLst/>
          </a:prstGeom>
          <a:noFill/>
          <a:ln w="12700">
            <a:solidFill>
              <a:schemeClr val="tx1"/>
            </a:solidFill>
            <a:prstDash val="solid"/>
            <a:miter/>
          </a:ln>
        </p:spPr>
        <p:txBody>
          <a:bodyPr anchor="ctr"/>
          <a:lstStyle/>
          <a:p>
            <a:pPr algn="ctr"/>
            <a:endParaRPr lang="zh-CN">
              <a:solidFill>
                <a:schemeClr val="accent1"/>
              </a:solidFill>
              <a:latin typeface="Arial"/>
              <a:ea typeface="微软雅黑"/>
            </a:endParaRPr>
          </a:p>
        </p:txBody>
      </p:sp>
      <p:sp>
        <p:nvSpPr>
          <p:cNvPr id="36" name="矩形 35"/>
          <p:cNvSpPr/>
          <p:nvPr/>
        </p:nvSpPr>
        <p:spPr>
          <a:xfrm>
            <a:off x="7086605" y="4044953"/>
            <a:ext cx="3916457" cy="609398"/>
          </a:xfrm>
          <a:prstGeom prst="rect">
            <a:avLst/>
          </a:prstGeom>
        </p:spPr>
        <p:txBody>
          <a:bodyPr wrap="none">
            <a:spAutoFit/>
          </a:bodyPr>
          <a:lstStyle/>
          <a:p>
            <a:pPr algn="r">
              <a:lnSpc>
                <a:spcPct val="120000"/>
              </a:lnSpc>
            </a:pPr>
            <a:r>
              <a:rPr lang="en-US" sz="2800">
                <a:solidFill>
                  <a:schemeClr val="accent1"/>
                </a:solidFill>
                <a:latin typeface="Arial"/>
                <a:ea typeface="微软雅黑"/>
              </a:rPr>
              <a:t>04 </a:t>
            </a:r>
            <a:r>
              <a:rPr lang="zh-CN" sz="2800">
                <a:solidFill>
                  <a:schemeClr val="accent1"/>
                </a:solidFill>
                <a:latin typeface="Arial"/>
                <a:ea typeface="微软雅黑"/>
              </a:rPr>
              <a:t>常见问题和注意事项</a:t>
            </a:r>
            <a:endParaRPr lang="en-US" sz="2800">
              <a:solidFill>
                <a:schemeClr val="accent1"/>
              </a:solidFill>
              <a:latin typeface="Arial"/>
              <a:ea typeface="微软雅黑"/>
            </a:endParaRPr>
          </a:p>
        </p:txBody>
      </p:sp>
      <p:sp>
        <p:nvSpPr>
          <p:cNvPr id="37" name="矩形 36"/>
          <p:cNvSpPr/>
          <p:nvPr/>
        </p:nvSpPr>
        <p:spPr>
          <a:xfrm>
            <a:off x="7077034" y="4066504"/>
            <a:ext cx="543939" cy="528636"/>
          </a:xfrm>
          <a:prstGeom prst="rect">
            <a:avLst/>
          </a:prstGeom>
          <a:noFill/>
          <a:ln w="12700">
            <a:solidFill>
              <a:schemeClr val="tx1"/>
            </a:solidFill>
            <a:prstDash val="solid"/>
            <a:miter/>
          </a:ln>
        </p:spPr>
        <p:txBody>
          <a:bodyPr anchor="ctr"/>
          <a:lstStyle/>
          <a:p>
            <a:pPr algn="ctr"/>
            <a:endParaRPr lang="zh-CN">
              <a:solidFill>
                <a:schemeClr val="accent1"/>
              </a:solidFill>
              <a:latin typeface="Arial"/>
              <a:ea typeface="微软雅黑"/>
            </a:endParaRPr>
          </a:p>
        </p:txBody>
      </p:sp>
      <p:sp>
        <p:nvSpPr>
          <p:cNvPr id="38" name="TextBox 148"/>
          <p:cNvSpPr txBox="1"/>
          <p:nvPr/>
        </p:nvSpPr>
        <p:spPr>
          <a:xfrm>
            <a:off x="2278421" y="1867453"/>
            <a:ext cx="2426500" cy="1311128"/>
          </a:xfrm>
          <a:prstGeom prst="rect">
            <a:avLst/>
          </a:prstGeom>
          <a:noFill/>
        </p:spPr>
        <p:txBody>
          <a:bodyPr vert="horz" wrap="square">
            <a:spAutoFit/>
          </a:bodyPr>
          <a:lstStyle/>
          <a:p>
            <a:pPr>
              <a:lnSpc>
                <a:spcPct val="120000"/>
              </a:lnSpc>
            </a:pPr>
            <a:r>
              <a:rPr lang="zh-CN" sz="6600" b="1" spc="300">
                <a:solidFill>
                  <a:schemeClr val="accent1"/>
                </a:solidFill>
                <a:latin typeface="Arial"/>
                <a:ea typeface="微软雅黑"/>
              </a:rPr>
              <a:t>目录</a:t>
            </a:r>
            <a:endParaRPr lang="en-US" sz="6600" b="1" spc="300">
              <a:solidFill>
                <a:schemeClr val="accent1"/>
              </a:solidFill>
              <a:latin typeface="Arial"/>
              <a:ea typeface="微软雅黑"/>
            </a:endParaRPr>
          </a:p>
        </p:txBody>
      </p:sp>
      <p:sp>
        <p:nvSpPr>
          <p:cNvPr id="16"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18"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35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4500"/>
                            </p:stCondLst>
                            <p:childTnLst>
                              <p:par>
                                <p:cTn id="23" presetID="10"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0"/>
                            </p:stCondLst>
                            <p:childTnLst>
                              <p:par>
                                <p:cTn id="27" presetID="10" presetClass="entr" presetSubtype="0" fill="hold" nodeType="after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6000"/>
                            </p:stCondLst>
                            <p:childTnLst>
                              <p:par>
                                <p:cTn id="35" presetID="10" presetClass="entr" presetSubtype="0"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par>
                          <p:cTn id="38" fill="hold">
                            <p:stCondLst>
                              <p:cond delay="6500"/>
                            </p:stCondLst>
                            <p:childTnLst>
                              <p:par>
                                <p:cTn id="39" presetID="10" presetClass="entr" presetSubtype="0" fill="hold" nodeType="after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par>
                                <p:cTn id="47" presetID="10"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81956" y="943535"/>
            <a:ext cx="6192688" cy="369332"/>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b="1" dirty="0" smtClean="0"/>
              <a:t>二</a:t>
            </a:r>
            <a:r>
              <a:rPr lang="en-US" b="1" dirty="0" smtClean="0"/>
              <a:t>. </a:t>
            </a:r>
            <a:r>
              <a:rPr lang="en-US" b="1" dirty="0" err="1"/>
              <a:t>如何进行馆藏查询</a:t>
            </a:r>
            <a:r>
              <a:rPr lang="en-US" b="1" dirty="0"/>
              <a:t>？</a:t>
            </a:r>
          </a:p>
        </p:txBody>
      </p:sp>
      <p:sp>
        <p:nvSpPr>
          <p:cNvPr id="3" name="TextBox 2"/>
          <p:cNvSpPr txBox="1"/>
          <p:nvPr/>
        </p:nvSpPr>
        <p:spPr>
          <a:xfrm>
            <a:off x="718754" y="1380930"/>
            <a:ext cx="10657184" cy="100330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sz="1800">
                <a:solidFill>
                  <a:srgbClr val="000000"/>
                </a:solidFill>
                <a:latin typeface="Calibri"/>
                <a:ea typeface="宋体"/>
              </a:rPr>
              <a:t>校园网内登录</a:t>
            </a:r>
            <a:r>
              <a:rPr/>
              <a:t>图书馆官网，点击馆藏检索跳转至南京审计大学金审学院图书馆书目检索系统。</a:t>
            </a:r>
            <a:r>
              <a:rPr sz="2000" b="0">
                <a:solidFill>
                  <a:srgbClr val="000000"/>
                </a:solidFill>
                <a:latin typeface="宋体"/>
                <a:ea typeface="宋体"/>
              </a:rPr>
              <a:t>通过题名，责任者，主题词，任意词都可查询图书信息，包括：图书基本信息，在馆情况，在馆的具体位置等。</a:t>
            </a:r>
          </a:p>
        </p:txBody>
      </p:sp>
      <p:pic>
        <p:nvPicPr>
          <p:cNvPr id="65" name="图片 64"/>
          <p:cNvPicPr/>
          <p:nvPr/>
        </p:nvPicPr>
        <p:blipFill>
          <a:blip r:embed="rId3" cstate="print"/>
          <a:stretch/>
        </p:blipFill>
        <p:spPr>
          <a:xfrm>
            <a:off x="1029973" y="2679538"/>
            <a:ext cx="10541756" cy="3770079"/>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47636" y="875756"/>
            <a:ext cx="6192688" cy="369332"/>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b="1" dirty="0" smtClean="0"/>
              <a:t>三</a:t>
            </a:r>
            <a:r>
              <a:rPr lang="zh-CN" b="1" dirty="0" smtClean="0"/>
              <a:t>、</a:t>
            </a:r>
            <a:r>
              <a:rPr lang="zh-CN" b="1" dirty="0"/>
              <a:t>如何</a:t>
            </a:r>
            <a:r>
              <a:rPr lang="zh-CN" b="1" dirty="0" smtClean="0"/>
              <a:t>在</a:t>
            </a:r>
            <a:r>
              <a:rPr lang="zh-CN" altLang="en-US" b="1" dirty="0" smtClean="0"/>
              <a:t>中国知网</a:t>
            </a:r>
            <a:r>
              <a:rPr lang="zh-CN" b="1" dirty="0" smtClean="0"/>
              <a:t>进行</a:t>
            </a:r>
            <a:r>
              <a:rPr lang="zh-CN" b="1" dirty="0"/>
              <a:t>检索？</a:t>
            </a:r>
          </a:p>
        </p:txBody>
      </p:sp>
      <p:sp>
        <p:nvSpPr>
          <p:cNvPr id="3" name="TextBox 2"/>
          <p:cNvSpPr txBox="1"/>
          <p:nvPr/>
        </p:nvSpPr>
        <p:spPr>
          <a:xfrm>
            <a:off x="684163" y="1384077"/>
            <a:ext cx="10657184" cy="1477328"/>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b="1" dirty="0" smtClean="0"/>
              <a:t>一</a:t>
            </a:r>
            <a:r>
              <a:rPr lang="zh-CN" altLang="en-US" b="1" dirty="0"/>
              <a:t>框式</a:t>
            </a:r>
            <a:r>
              <a:rPr lang="zh-CN" altLang="en-US" b="1" dirty="0" smtClean="0"/>
              <a:t>检索操作</a:t>
            </a:r>
            <a:r>
              <a:rPr sz="1800" b="0" dirty="0">
                <a:solidFill>
                  <a:srgbClr val="000000"/>
                </a:solidFill>
                <a:latin typeface="宋体"/>
                <a:ea typeface="宋体"/>
              </a:rPr>
              <a:t>
</a:t>
            </a:r>
            <a:r>
              <a:rPr lang="en-US" sz="1800" b="0" dirty="0" smtClean="0">
                <a:solidFill>
                  <a:srgbClr val="000000"/>
                </a:solidFill>
                <a:latin typeface="宋体"/>
                <a:ea typeface="宋体"/>
              </a:rPr>
              <a:t>    </a:t>
            </a:r>
            <a:r>
              <a:rPr lang="zh-CN" altLang="en-US" dirty="0" smtClean="0"/>
              <a:t>在</a:t>
            </a:r>
            <a:r>
              <a:rPr lang="zh-CN" altLang="en-US" dirty="0"/>
              <a:t>平台首页选择检索范围，下拉选择检索项，在检索框内输入检索词，点击检索按钮或键盘回车，执行检索</a:t>
            </a:r>
            <a:r>
              <a:rPr lang="zh-CN" altLang="en-US" dirty="0" smtClean="0"/>
              <a:t>。</a:t>
            </a:r>
            <a:endParaRPr lang="en-US" altLang="zh-CN" dirty="0" smtClean="0"/>
          </a:p>
          <a:p>
            <a:r>
              <a:rPr lang="zh-CN" altLang="en-US" dirty="0" smtClean="0"/>
              <a:t>        总</a:t>
            </a:r>
            <a:r>
              <a:rPr lang="zh-CN" altLang="en-US" dirty="0"/>
              <a:t>库提供的检索项有：主题、篇关摘、关键词、篇名、全文、作者、第一作者、通讯作者、作者单位、基金、摘要、小标题、参考文献、分类号、文献来源、</a:t>
            </a:r>
            <a:r>
              <a:rPr lang="en-US" altLang="zh-CN" dirty="0"/>
              <a:t>DOI</a:t>
            </a:r>
            <a:r>
              <a:rPr lang="zh-CN" altLang="en-US" dirty="0"/>
              <a:t>。</a:t>
            </a:r>
            <a:endParaRPr sz="1800" dirty="0">
              <a:solidFill>
                <a:srgbClr val="003366"/>
              </a:solidFill>
              <a:latin typeface="Arial"/>
              <a:ea typeface="Arial"/>
            </a:endParaRPr>
          </a:p>
        </p:txBody>
      </p:sp>
      <p:pic>
        <p:nvPicPr>
          <p:cNvPr id="65" name="图片 64"/>
          <p:cNvPicPr/>
          <p:nvPr/>
        </p:nvPicPr>
        <p:blipFill>
          <a:blip r:embed="rId3" cstate="print">
            <a:extLst>
              <a:ext uri="{28A0092B-C50C-407E-A947-70E740481C1C}">
                <a14:useLocalDpi xmlns:a14="http://schemas.microsoft.com/office/drawing/2010/main" xmlns="" val="0"/>
              </a:ext>
            </a:extLst>
          </a:blip>
          <a:stretch>
            <a:fillRect/>
          </a:stretch>
        </p:blipFill>
        <p:spPr>
          <a:xfrm>
            <a:off x="2286341" y="2932049"/>
            <a:ext cx="7452828" cy="388843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18754" y="969320"/>
            <a:ext cx="6192688" cy="369332"/>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sz="1800" b="1" dirty="0" smtClean="0">
                <a:solidFill>
                  <a:srgbClr val="000000"/>
                </a:solidFill>
                <a:latin typeface="Calibri"/>
                <a:ea typeface="宋体"/>
              </a:rPr>
              <a:t>四</a:t>
            </a:r>
            <a:r>
              <a:rPr lang="zh-CN" sz="1800" b="1" dirty="0" smtClean="0">
                <a:solidFill>
                  <a:srgbClr val="000000"/>
                </a:solidFill>
                <a:latin typeface="Calibri"/>
                <a:ea typeface="宋体"/>
              </a:rPr>
              <a:t>、</a:t>
            </a:r>
            <a:r>
              <a:rPr lang="zh-CN" sz="1800" b="1" dirty="0">
                <a:solidFill>
                  <a:srgbClr val="000000"/>
                </a:solidFill>
                <a:latin typeface="Calibri"/>
                <a:ea typeface="宋体"/>
              </a:rPr>
              <a:t>如何</a:t>
            </a:r>
            <a:r>
              <a:rPr lang="zh-CN" sz="1800" b="1" dirty="0" smtClean="0">
                <a:solidFill>
                  <a:srgbClr val="000000"/>
                </a:solidFill>
                <a:latin typeface="Calibri"/>
                <a:ea typeface="宋体"/>
              </a:rPr>
              <a:t>在</a:t>
            </a:r>
            <a:r>
              <a:rPr lang="zh-CN" altLang="en-US" sz="1800" b="1" dirty="0" smtClean="0">
                <a:solidFill>
                  <a:srgbClr val="000000"/>
                </a:solidFill>
                <a:latin typeface="Calibri"/>
                <a:ea typeface="宋体"/>
              </a:rPr>
              <a:t>中国知网</a:t>
            </a:r>
            <a:r>
              <a:rPr lang="zh-CN" sz="1800" b="1" dirty="0" smtClean="0">
                <a:solidFill>
                  <a:srgbClr val="000000"/>
                </a:solidFill>
                <a:latin typeface="Calibri"/>
                <a:ea typeface="宋体"/>
              </a:rPr>
              <a:t>进行</a:t>
            </a:r>
            <a:r>
              <a:rPr lang="zh-CN" sz="1800" b="1" dirty="0">
                <a:solidFill>
                  <a:srgbClr val="000000"/>
                </a:solidFill>
                <a:latin typeface="Calibri"/>
                <a:ea typeface="宋体"/>
              </a:rPr>
              <a:t>高级检索？</a:t>
            </a:r>
          </a:p>
        </p:txBody>
      </p:sp>
      <p:sp>
        <p:nvSpPr>
          <p:cNvPr id="3" name="TextBox 2"/>
          <p:cNvSpPr txBox="1"/>
          <p:nvPr/>
        </p:nvSpPr>
        <p:spPr>
          <a:xfrm>
            <a:off x="718754" y="1406715"/>
            <a:ext cx="10657184" cy="1477328"/>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marL="0" indent="0">
              <a:buNone/>
            </a:pPr>
            <a:r>
              <a:rPr lang="zh-CN" altLang="en-US" dirty="0" smtClean="0"/>
              <a:t>       在</a:t>
            </a:r>
            <a:r>
              <a:rPr lang="zh-CN" altLang="en-US" dirty="0"/>
              <a:t>首页点击“高级检索”进入高级检索</a:t>
            </a:r>
            <a:r>
              <a:rPr lang="zh-CN" altLang="en-US" dirty="0" smtClean="0"/>
              <a:t>页，或</a:t>
            </a:r>
            <a:r>
              <a:rPr lang="zh-CN" altLang="en-US" dirty="0"/>
              <a:t>在一框式检索结果页点击“高级检索”进入高级检索</a:t>
            </a:r>
            <a:r>
              <a:rPr lang="zh-CN" altLang="en-US" dirty="0" smtClean="0"/>
              <a:t>页。</a:t>
            </a:r>
            <a:endParaRPr lang="en-US" altLang="zh-CN" dirty="0" smtClean="0"/>
          </a:p>
          <a:p>
            <a:pPr marL="0" indent="0">
              <a:buNone/>
            </a:pPr>
            <a:r>
              <a:rPr lang="zh-CN" altLang="en-US" dirty="0"/>
              <a:t>高级检索页点击标签可切换至高级检索、专业检索、作者发文检索、句子</a:t>
            </a:r>
            <a:r>
              <a:rPr lang="zh-CN" altLang="en-US" dirty="0" smtClean="0"/>
              <a:t>检索。</a:t>
            </a:r>
            <a:endParaRPr lang="en-US" altLang="zh-CN" dirty="0" smtClean="0"/>
          </a:p>
          <a:p>
            <a:r>
              <a:rPr lang="zh-CN" altLang="en-US" dirty="0" smtClean="0"/>
              <a:t>       高级</a:t>
            </a:r>
            <a:r>
              <a:rPr lang="zh-CN" altLang="en-US" dirty="0"/>
              <a:t>检索支持多字段逻辑组合，并可通过选择精确或模糊的匹配方式、检索控制等方法完成较复杂的检索，得到符合需求的检索结果</a:t>
            </a:r>
            <a:r>
              <a:rPr lang="zh-CN" altLang="en-US" dirty="0" smtClean="0"/>
              <a:t>。多</a:t>
            </a:r>
            <a:r>
              <a:rPr lang="zh-CN" altLang="en-US" dirty="0"/>
              <a:t>字段组合检索的运算优先级，按从上到下的顺序依次进行。</a:t>
            </a:r>
          </a:p>
          <a:p>
            <a:pPr marL="0" indent="0">
              <a:buNone/>
            </a:pPr>
            <a:endParaRPr sz="1800" b="0" dirty="0">
              <a:solidFill>
                <a:srgbClr val="000000"/>
              </a:solidFill>
              <a:latin typeface="宋体"/>
              <a:ea typeface="宋体"/>
            </a:endParaRPr>
          </a:p>
        </p:txBody>
      </p:sp>
      <p:pic>
        <p:nvPicPr>
          <p:cNvPr id="65" name="图片 64"/>
          <p:cNvPicPr/>
          <p:nvPr/>
        </p:nvPicPr>
        <p:blipFill>
          <a:blip r:embed="rId3" cstate="print">
            <a:extLst>
              <a:ext uri="{28A0092B-C50C-407E-A947-70E740481C1C}">
                <a14:useLocalDpi xmlns:a14="http://schemas.microsoft.com/office/drawing/2010/main" xmlns="" val="0"/>
              </a:ext>
            </a:extLst>
          </a:blip>
          <a:stretch>
            <a:fillRect/>
          </a:stretch>
        </p:blipFill>
        <p:spPr>
          <a:xfrm>
            <a:off x="901940" y="2858738"/>
            <a:ext cx="6839007" cy="2557787"/>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33945" y="3256285"/>
            <a:ext cx="3848100" cy="141922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220667" y="5632549"/>
            <a:ext cx="6781800" cy="103822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ctr"/>
            <a:endParaRPr lang="zh-CN" sz="2000">
              <a:solidFill>
                <a:srgbClr val="7EC234"/>
              </a:solidFill>
              <a:latin typeface="Arial"/>
              <a:ea typeface="微软雅黑"/>
            </a:endParaRPr>
          </a:p>
        </p:txBody>
      </p:sp>
      <p:sp>
        <p:nvSpPr>
          <p:cNvPr id="64" name="Content Placeholder 2"/>
          <p:cNvSpPr txBox="1"/>
          <p:nvPr/>
        </p:nvSpPr>
        <p:spPr>
          <a:xfrm>
            <a:off x="596751" y="260558"/>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电子资源</a:t>
            </a:r>
            <a:endParaRPr lang="en-US" sz="2000">
              <a:solidFill>
                <a:schemeClr val="bg1">
                  <a:lumMod val="65000"/>
                </a:schemeClr>
              </a:solidFill>
              <a:latin typeface="Arial"/>
              <a:ea typeface="微软雅黑"/>
            </a:endParaRPr>
          </a:p>
        </p:txBody>
      </p:sp>
      <p:sp>
        <p:nvSpPr>
          <p:cNvPr id="2" name="TextBox 1"/>
          <p:cNvSpPr txBox="1"/>
          <p:nvPr/>
        </p:nvSpPr>
        <p:spPr>
          <a:xfrm>
            <a:off x="718754" y="969320"/>
            <a:ext cx="6192688" cy="369332"/>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r>
              <a:rPr lang="zh-CN" altLang="en-US" sz="1800" b="1" dirty="0" smtClean="0">
                <a:solidFill>
                  <a:srgbClr val="000000"/>
                </a:solidFill>
                <a:latin typeface="Calibri"/>
                <a:ea typeface="宋体"/>
              </a:rPr>
              <a:t>五</a:t>
            </a:r>
            <a:r>
              <a:rPr lang="zh-CN" sz="1800" b="1" dirty="0" smtClean="0">
                <a:solidFill>
                  <a:srgbClr val="000000"/>
                </a:solidFill>
                <a:latin typeface="Calibri"/>
                <a:ea typeface="宋体"/>
              </a:rPr>
              <a:t>、</a:t>
            </a:r>
            <a:r>
              <a:rPr lang="zh-CN" sz="1800" b="1" dirty="0">
                <a:solidFill>
                  <a:srgbClr val="000000"/>
                </a:solidFill>
                <a:latin typeface="Calibri"/>
                <a:ea typeface="宋体"/>
              </a:rPr>
              <a:t>如何使用超新电子书进行在线阅读？</a:t>
            </a:r>
          </a:p>
        </p:txBody>
      </p:sp>
      <p:sp>
        <p:nvSpPr>
          <p:cNvPr id="3" name="TextBox 2"/>
          <p:cNvSpPr txBox="1"/>
          <p:nvPr/>
        </p:nvSpPr>
        <p:spPr>
          <a:xfrm>
            <a:off x="718754" y="1406715"/>
            <a:ext cx="10657184" cy="923330"/>
          </a:xfrm>
          <a:prstGeom prst="rect">
            <a:avLst/>
          </a:prstGeom>
          <a:noFill/>
        </p:spPr>
        <p:txBody>
          <a:bodyPr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marL="0" indent="0">
              <a:buNone/>
            </a:pPr>
            <a:r>
              <a:rPr sz="1800" b="0" dirty="0" err="1">
                <a:latin typeface="宋体"/>
                <a:ea typeface="宋体"/>
              </a:rPr>
              <a:t>方法一：校园网登录图书馆官网，在“数字资源”子目录下点击“超新电子书（本地镜像</a:t>
            </a:r>
            <a:r>
              <a:rPr sz="1800" b="0" dirty="0">
                <a:latin typeface="宋体"/>
                <a:ea typeface="宋体"/>
              </a:rPr>
              <a:t>）”。进入“汇雅电子书平台”下载并安装“</a:t>
            </a:r>
            <a:r>
              <a:rPr sz="1800" b="0" dirty="0" err="1">
                <a:latin typeface="宋体"/>
                <a:ea typeface="宋体"/>
              </a:rPr>
              <a:t>超新阅读器</a:t>
            </a:r>
            <a:r>
              <a:rPr sz="1800" b="0" dirty="0">
                <a:latin typeface="宋体"/>
                <a:ea typeface="宋体"/>
              </a:rPr>
              <a:t>”。</a:t>
            </a:r>
            <a:r>
              <a:rPr sz="1800" b="0" dirty="0" err="1">
                <a:latin typeface="宋体"/>
                <a:ea typeface="宋体"/>
              </a:rPr>
              <a:t>在图书馆检索栏通过书名、作者、主题词方式检索需要的图书，点击即可进行在线阅读</a:t>
            </a:r>
            <a:r>
              <a:rPr sz="1800" b="0" dirty="0">
                <a:latin typeface="宋体"/>
                <a:ea typeface="宋体"/>
              </a:rPr>
              <a:t>。</a:t>
            </a:r>
          </a:p>
        </p:txBody>
      </p:sp>
      <p:pic>
        <p:nvPicPr>
          <p:cNvPr id="65" name="图片 64"/>
          <p:cNvPicPr/>
          <p:nvPr/>
        </p:nvPicPr>
        <p:blipFill>
          <a:blip r:embed="rId3" cstate="print"/>
          <a:stretch/>
        </p:blipFill>
        <p:spPr>
          <a:xfrm>
            <a:off x="777672" y="2619045"/>
            <a:ext cx="4947562" cy="3877722"/>
          </a:xfrm>
          <a:prstGeom prst="rect">
            <a:avLst/>
          </a:prstGeom>
        </p:spPr>
      </p:pic>
      <p:pic>
        <p:nvPicPr>
          <p:cNvPr id="66" name="图片 65"/>
          <p:cNvPicPr/>
          <p:nvPr/>
        </p:nvPicPr>
        <p:blipFill>
          <a:blip r:embed="rId4" cstate="print"/>
          <a:stretch/>
        </p:blipFill>
        <p:spPr>
          <a:xfrm>
            <a:off x="6086406" y="2461532"/>
            <a:ext cx="5849240" cy="4035236"/>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71" y="663997"/>
            <a:ext cx="6624736" cy="369332"/>
          </a:xfrm>
          <a:prstGeom prst="rect">
            <a:avLst/>
          </a:prstGeom>
          <a:noFill/>
        </p:spPr>
        <p:txBody>
          <a:bodyPr wrap="square">
            <a:spAutoFit/>
          </a:bodyPr>
          <a:lstStyle/>
          <a:p>
            <a:r>
              <a:rPr lang="en-US" dirty="0"/>
              <a:t>1</a:t>
            </a:r>
            <a:r>
              <a:rPr lang="zh-CN" dirty="0"/>
              <a:t>、图书馆自习室座位如何分配？</a:t>
            </a:r>
          </a:p>
        </p:txBody>
      </p:sp>
      <p:sp>
        <p:nvSpPr>
          <p:cNvPr id="3" name="TextBox 2"/>
          <p:cNvSpPr txBox="1"/>
          <p:nvPr/>
        </p:nvSpPr>
        <p:spPr>
          <a:xfrm>
            <a:off x="756171" y="1096045"/>
            <a:ext cx="11233248" cy="1200329"/>
          </a:xfrm>
          <a:prstGeom prst="rect">
            <a:avLst/>
          </a:prstGeom>
          <a:noFill/>
        </p:spPr>
        <p:txBody>
          <a:bodyPr wrap="square">
            <a:spAutoFit/>
          </a:bodyPr>
          <a:lstStyle/>
          <a:p>
            <a:r>
              <a:rPr lang="zh-CN"/>
              <a:t>         图书馆的座位资源是有限的，为了更好的合理分配，杜绝各类恶意抢座占座的行为，避免同学之间因此产生各种纠纷和矛盾，同时为了我们的管理更加高效有序。我馆结合信息化管理，使用“我去图书馆”管理平台实施座位预定制度。目前需要进入图书馆自习的所有师生都必须提前在手机上预定好自己的座位，方能入馆就坐学习。</a:t>
            </a:r>
          </a:p>
        </p:txBody>
      </p:sp>
      <p:sp>
        <p:nvSpPr>
          <p:cNvPr id="4" name="TextBox 3"/>
          <p:cNvSpPr txBox="1"/>
          <p:nvPr/>
        </p:nvSpPr>
        <p:spPr>
          <a:xfrm>
            <a:off x="756171" y="2392189"/>
            <a:ext cx="10009112" cy="369332"/>
          </a:xfrm>
          <a:prstGeom prst="rect">
            <a:avLst/>
          </a:prstGeom>
          <a:noFill/>
        </p:spPr>
        <p:txBody>
          <a:bodyPr wrap="square">
            <a:spAutoFit/>
          </a:bodyPr>
          <a:lstStyle/>
          <a:p>
            <a:r>
              <a:rPr lang="en-US"/>
              <a:t>2</a:t>
            </a:r>
            <a:r>
              <a:rPr lang="zh-CN"/>
              <a:t>、如何使用“我去图书馆”公众平台进行座位预定？</a:t>
            </a:r>
            <a:endParaRPr lang="en-US"/>
          </a:p>
        </p:txBody>
      </p:sp>
      <p:sp>
        <p:nvSpPr>
          <p:cNvPr id="5" name="TextBox 4"/>
          <p:cNvSpPr txBox="1"/>
          <p:nvPr/>
        </p:nvSpPr>
        <p:spPr>
          <a:xfrm>
            <a:off x="756171" y="2824237"/>
            <a:ext cx="11233248" cy="1200329"/>
          </a:xfrm>
          <a:prstGeom prst="rect">
            <a:avLst/>
          </a:prstGeom>
          <a:noFill/>
        </p:spPr>
        <p:txBody>
          <a:bodyPr wrap="square">
            <a:spAutoFit/>
          </a:bodyPr>
          <a:lstStyle/>
          <a:p>
            <a:r>
              <a:rPr lang="zh-CN"/>
              <a:t>在手机微信上添加公众号“我去图书馆”也可在我馆一楼海报上扫描二维码即可添加。添加后根据提示进行信息注册，注册后找到南京审计大学金审学院图书馆，即可进行座位预选。预选后</a:t>
            </a:r>
            <a:r>
              <a:rPr lang="en-US"/>
              <a:t>30</a:t>
            </a:r>
            <a:r>
              <a:rPr lang="zh-CN"/>
              <a:t>分钟内必须到馆内终端验证设备进行扫码验证，否则将无效。在离开的时候也需要手动退出释放座位，否则将被列入黑名单，</a:t>
            </a:r>
            <a:r>
              <a:rPr lang="en-US"/>
              <a:t>15 </a:t>
            </a:r>
            <a:r>
              <a:rPr lang="zh-CN"/>
              <a:t>天内违规</a:t>
            </a:r>
            <a:r>
              <a:rPr lang="en-US"/>
              <a:t>3 </a:t>
            </a:r>
            <a:r>
              <a:rPr lang="zh-CN"/>
              <a:t>次，</a:t>
            </a:r>
            <a:r>
              <a:rPr lang="en-US"/>
              <a:t>7</a:t>
            </a:r>
            <a:r>
              <a:rPr lang="zh-CN"/>
              <a:t>天之内不可使用该系统。</a:t>
            </a:r>
          </a:p>
        </p:txBody>
      </p:sp>
      <p:pic>
        <p:nvPicPr>
          <p:cNvPr id="6" name="图片 5"/>
          <p:cNvPicPr>
            <a:picLocks noChangeAspect="1"/>
          </p:cNvPicPr>
          <p:nvPr/>
        </p:nvPicPr>
        <p:blipFill>
          <a:blip r:embed="rId2" cstate="print"/>
          <a:stretch/>
        </p:blipFill>
        <p:spPr>
          <a:xfrm>
            <a:off x="4932635" y="4320480"/>
            <a:ext cx="2608213" cy="2608213"/>
          </a:xfrm>
          <a:prstGeom prst="rect">
            <a:avLst/>
          </a:prstGeom>
        </p:spPr>
      </p:pic>
      <p:pic>
        <p:nvPicPr>
          <p:cNvPr id="7" name="图片 6"/>
          <p:cNvPicPr>
            <a:picLocks noChangeAspect="1"/>
          </p:cNvPicPr>
          <p:nvPr/>
        </p:nvPicPr>
        <p:blipFill>
          <a:blip r:embed="rId3" cstate="print"/>
          <a:stretch/>
        </p:blipFill>
        <p:spPr>
          <a:xfrm>
            <a:off x="1645449" y="4135579"/>
            <a:ext cx="2207066" cy="2942755"/>
          </a:xfrm>
          <a:prstGeom prst="rect">
            <a:avLst/>
          </a:prstGeom>
        </p:spPr>
      </p:pic>
      <p:pic>
        <p:nvPicPr>
          <p:cNvPr id="8" name="图片 7"/>
          <p:cNvPicPr>
            <a:picLocks noChangeAspect="1"/>
          </p:cNvPicPr>
          <p:nvPr/>
        </p:nvPicPr>
        <p:blipFill>
          <a:blip r:embed="rId4" cstate="print"/>
          <a:stretch/>
        </p:blipFill>
        <p:spPr>
          <a:xfrm>
            <a:off x="8749059" y="4146271"/>
            <a:ext cx="2172183" cy="2896244"/>
          </a:xfrm>
          <a:prstGeom prst="rect">
            <a:avLst/>
          </a:prstGeom>
        </p:spPr>
      </p:pic>
      <p:sp>
        <p:nvSpPr>
          <p:cNvPr id="9" name="TextBox 8"/>
          <p:cNvSpPr txBox="1"/>
          <p:nvPr/>
        </p:nvSpPr>
        <p:spPr>
          <a:xfrm>
            <a:off x="5220667" y="6928693"/>
            <a:ext cx="2088232" cy="253916"/>
          </a:xfrm>
          <a:prstGeom prst="rect">
            <a:avLst/>
          </a:prstGeom>
          <a:noFill/>
        </p:spPr>
        <p:txBody>
          <a:bodyPr wrap="square">
            <a:spAutoFit/>
          </a:bodyPr>
          <a:lstStyle/>
          <a:p>
            <a:r>
              <a:rPr lang="zh-CN" sz="1050"/>
              <a:t>“我去图书馆”公众号二维码</a:t>
            </a:r>
          </a:p>
        </p:txBody>
      </p:sp>
      <p:sp>
        <p:nvSpPr>
          <p:cNvPr id="10" name="TextBox 9"/>
          <p:cNvSpPr txBox="1"/>
          <p:nvPr/>
        </p:nvSpPr>
        <p:spPr>
          <a:xfrm>
            <a:off x="985985" y="5001403"/>
            <a:ext cx="346249" cy="1185980"/>
          </a:xfrm>
          <a:prstGeom prst="rect">
            <a:avLst/>
          </a:prstGeom>
          <a:noFill/>
        </p:spPr>
        <p:txBody>
          <a:bodyPr vert="eaVert" wrap="square">
            <a:spAutoFit/>
          </a:bodyPr>
          <a:lstStyle/>
          <a:p>
            <a:r>
              <a:rPr lang="zh-CN" sz="1050"/>
              <a:t>终端验证扫码设备</a:t>
            </a:r>
          </a:p>
        </p:txBody>
      </p:sp>
      <p:sp>
        <p:nvSpPr>
          <p:cNvPr id="11" name="TextBox 10"/>
          <p:cNvSpPr txBox="1"/>
          <p:nvPr/>
        </p:nvSpPr>
        <p:spPr>
          <a:xfrm>
            <a:off x="11125323" y="5001403"/>
            <a:ext cx="346249" cy="1185980"/>
          </a:xfrm>
          <a:prstGeom prst="rect">
            <a:avLst/>
          </a:prstGeom>
          <a:noFill/>
        </p:spPr>
        <p:txBody>
          <a:bodyPr vert="eaVert" wrap="square">
            <a:spAutoFit/>
          </a:bodyPr>
          <a:lstStyle/>
          <a:p>
            <a:r>
              <a:rPr lang="zh-CN" sz="1050"/>
              <a:t>终端验证扫码设备</a:t>
            </a:r>
          </a:p>
        </p:txBody>
      </p:sp>
      <p:sp>
        <p:nvSpPr>
          <p:cNvPr id="12" name="任意多边形 1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13" name="任意多边形 1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14"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dirty="0">
                <a:solidFill>
                  <a:schemeClr val="bg1">
                    <a:lumMod val="65000"/>
                  </a:schemeClr>
                </a:solidFill>
                <a:latin typeface="Arial"/>
                <a:ea typeface="微软雅黑"/>
              </a:rPr>
              <a:t>“我去图书馆”座位预定</a:t>
            </a:r>
            <a:endParaRPr lang="en-US" sz="2000" dirty="0">
              <a:solidFill>
                <a:schemeClr val="bg1">
                  <a:lumMod val="65000"/>
                </a:schemeClr>
              </a:solidFill>
              <a:latin typeface="Arial"/>
              <a:ea typeface="微软雅黑"/>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6171" y="1158761"/>
            <a:ext cx="6264696" cy="369332"/>
          </a:xfrm>
          <a:prstGeom prst="rect">
            <a:avLst/>
          </a:prstGeom>
          <a:noFill/>
        </p:spPr>
        <p:txBody>
          <a:bodyPr wrap="square">
            <a:spAutoFit/>
          </a:bodyPr>
          <a:lstStyle/>
          <a:p>
            <a:r>
              <a:rPr lang="zh-CN" b="1"/>
              <a:t>“我去图书馆”常见问题解答：</a:t>
            </a:r>
          </a:p>
        </p:txBody>
      </p:sp>
      <p:sp>
        <p:nvSpPr>
          <p:cNvPr id="3" name="TextBox 2"/>
          <p:cNvSpPr txBox="1"/>
          <p:nvPr/>
        </p:nvSpPr>
        <p:spPr>
          <a:xfrm>
            <a:off x="828179" y="1777211"/>
            <a:ext cx="10513168" cy="4646295"/>
          </a:xfrm>
          <a:prstGeom prst="rect">
            <a:avLst/>
          </a:prstGeom>
          <a:noFill/>
        </p:spPr>
        <p:txBody>
          <a:bodyPr wrap="square">
            <a:spAutoFit/>
          </a:bodyPr>
          <a:lstStyle/>
          <a:p>
            <a:r>
              <a:rPr lang="en-US" sz="1600" b="1"/>
              <a:t>Q: </a:t>
            </a:r>
            <a:r>
              <a:rPr lang="zh-CN" sz="1600" b="1"/>
              <a:t>如何使用空闲座位？</a:t>
            </a:r>
          </a:p>
          <a:p>
            <a:r>
              <a:rPr lang="en-US" sz="1400"/>
              <a:t>A: </a:t>
            </a:r>
            <a:r>
              <a:rPr lang="zh-CN" sz="1400"/>
              <a:t>方法一：立即使用座位</a:t>
            </a:r>
          </a:p>
          <a:p>
            <a:r>
              <a:rPr lang="zh-CN" sz="1400"/>
              <a:t>首页－开始选座－选择馆室－选择空闲座位；座位预选成功后需在</a:t>
            </a:r>
            <a:r>
              <a:rPr lang="en-US" sz="1400"/>
              <a:t>30</a:t>
            </a:r>
            <a:r>
              <a:rPr lang="zh-CN" sz="1400"/>
              <a:t>分钟内至终端验证设备前完成扫码签到，若在规定时间内无法完成验证可使用延时道具或取消预订。未能在规定时间内完成扫码签到将被纪录违规</a:t>
            </a:r>
            <a:r>
              <a:rPr lang="en-US" sz="1400"/>
              <a:t>1 </a:t>
            </a:r>
            <a:r>
              <a:rPr lang="zh-CN" sz="1400"/>
              <a:t>次</a:t>
            </a:r>
          </a:p>
          <a:p>
            <a:r>
              <a:rPr lang="zh-CN" sz="1400"/>
              <a:t>查看二维码方式：首页－点我签到</a:t>
            </a:r>
          </a:p>
          <a:p>
            <a:r>
              <a:rPr lang="zh-CN" sz="1400"/>
              <a:t>注：每日开馆时间为</a:t>
            </a:r>
            <a:r>
              <a:rPr lang="en-US" sz="1400"/>
              <a:t>8:00</a:t>
            </a:r>
            <a:r>
              <a:rPr lang="zh-CN" sz="1400"/>
              <a:t>，开馆前</a:t>
            </a:r>
            <a:r>
              <a:rPr lang="en-US" sz="1400"/>
              <a:t>1.5</a:t>
            </a:r>
            <a:r>
              <a:rPr lang="zh-CN" sz="1400"/>
              <a:t>小时即可预选当日座位，开馆前预选座位需在</a:t>
            </a:r>
            <a:r>
              <a:rPr lang="en-US" sz="1400"/>
              <a:t>8:30 </a:t>
            </a:r>
            <a:r>
              <a:rPr lang="zh-CN" sz="1400"/>
              <a:t>内完成扫码签到。</a:t>
            </a:r>
            <a:endParaRPr lang="en-US" sz="1400"/>
          </a:p>
          <a:p>
            <a:endParaRPr lang="zh-CN" sz="1400"/>
          </a:p>
          <a:p>
            <a:r>
              <a:rPr lang="en-US" sz="1400" b="1"/>
              <a:t>Q: </a:t>
            </a:r>
            <a:r>
              <a:rPr lang="zh-CN" sz="1400" b="1"/>
              <a:t>学习结束后不再使用该座位需要如何操作？</a:t>
            </a:r>
          </a:p>
          <a:p>
            <a:r>
              <a:rPr lang="en-US" sz="1400"/>
              <a:t>A: </a:t>
            </a:r>
            <a:r>
              <a:rPr lang="zh-CN" sz="1400"/>
              <a:t>点击“首页”－“点我退座”按钮获得退座二维码，在终端验证设备前完成扫码签退即可释放座位。</a:t>
            </a:r>
            <a:endParaRPr lang="en-US" sz="1400"/>
          </a:p>
          <a:p>
            <a:endParaRPr lang="zh-CN" sz="1400"/>
          </a:p>
          <a:p>
            <a:r>
              <a:rPr lang="en-US" sz="1400" b="1"/>
              <a:t>Q: </a:t>
            </a:r>
            <a:r>
              <a:rPr lang="zh-CN" sz="1400" b="1"/>
              <a:t>短暂离开座位需要如何保留座位使用权？</a:t>
            </a:r>
          </a:p>
          <a:p>
            <a:r>
              <a:rPr lang="en-US" sz="1400"/>
              <a:t>A: </a:t>
            </a:r>
            <a:r>
              <a:rPr lang="zh-CN" sz="1400"/>
              <a:t>首页－保留座位－选择座位保留时长倒计时结束前需重新验证座位二维码，查看二维码方式：首页－点我签到。注：每</a:t>
            </a:r>
            <a:r>
              <a:rPr lang="en-US" sz="1400"/>
              <a:t>2 </a:t>
            </a:r>
            <a:r>
              <a:rPr lang="zh-CN" sz="1400"/>
              <a:t>小时内座位可被保留</a:t>
            </a:r>
            <a:r>
              <a:rPr lang="en-US" sz="1400"/>
              <a:t>3 </a:t>
            </a:r>
            <a:r>
              <a:rPr lang="zh-CN" sz="1400"/>
              <a:t>次；午间／晚间座位可被保留</a:t>
            </a:r>
            <a:r>
              <a:rPr lang="en-US" sz="1400"/>
              <a:t>1</a:t>
            </a:r>
            <a:r>
              <a:rPr lang="zh-CN" sz="1400"/>
              <a:t>小时，午间／晚间保留可选时间为每天</a:t>
            </a:r>
            <a:r>
              <a:rPr lang="en-US" sz="1400"/>
              <a:t>11:00-1:00</a:t>
            </a:r>
            <a:r>
              <a:rPr lang="zh-CN" sz="1400"/>
              <a:t>、</a:t>
            </a:r>
            <a:r>
              <a:rPr lang="en-US" sz="1400"/>
              <a:t>17:00-19:00</a:t>
            </a:r>
            <a:r>
              <a:rPr lang="zh-CN" sz="1400"/>
              <a:t>。</a:t>
            </a:r>
            <a:endParaRPr lang="en-US" sz="1400"/>
          </a:p>
          <a:p>
            <a:endParaRPr lang="zh-CN" sz="1400"/>
          </a:p>
          <a:p>
            <a:r>
              <a:rPr lang="en-US" sz="1400" b="1"/>
              <a:t>Q: </a:t>
            </a:r>
            <a:r>
              <a:rPr lang="zh-CN" sz="1400" b="1"/>
              <a:t>如果遇到占座行为该如何操作？</a:t>
            </a:r>
          </a:p>
          <a:p>
            <a:r>
              <a:rPr lang="en-US" sz="1400"/>
              <a:t>A: </a:t>
            </a:r>
            <a:r>
              <a:rPr lang="zh-CN" sz="1400"/>
              <a:t>点击“首页”右上角菜单栏内“监督占座”按钮－查看座位状态（保留中、预约待验证的座位无法被监督）－拍摄完整座位状态（包括座位号）照片并上传－完成监督</a:t>
            </a:r>
          </a:p>
          <a:p>
            <a:r>
              <a:rPr lang="zh-CN" sz="1400"/>
              <a:t>注：被监督者若在</a:t>
            </a:r>
            <a:r>
              <a:rPr lang="en-US" sz="1400"/>
              <a:t>8 </a:t>
            </a:r>
            <a:r>
              <a:rPr lang="zh-CN" sz="1400"/>
              <a:t>分钟内未能重新扫码签到将被纪录违规</a:t>
            </a:r>
            <a:r>
              <a:rPr lang="en-US" sz="1400"/>
              <a:t>1 </a:t>
            </a:r>
            <a:r>
              <a:rPr lang="zh-CN" sz="1400"/>
              <a:t>次，该座位使用权会自动移交监督者或释放。</a:t>
            </a:r>
            <a:endParaRPr lang="en-US" sz="1400"/>
          </a:p>
          <a:p>
            <a:endParaRPr lang="zh-CN" sz="1400"/>
          </a:p>
          <a:p>
            <a:r>
              <a:rPr lang="en-US" sz="1400" b="1"/>
              <a:t>Q: </a:t>
            </a:r>
            <a:r>
              <a:rPr lang="zh-CN" sz="1400" b="1"/>
              <a:t>系统会有黑名单吗？会有何种惩罚？</a:t>
            </a:r>
          </a:p>
          <a:p>
            <a:r>
              <a:rPr lang="en-US" sz="1400"/>
              <a:t>A: 15 </a:t>
            </a:r>
            <a:r>
              <a:rPr lang="zh-CN" sz="1400"/>
              <a:t>天内违规</a:t>
            </a:r>
            <a:r>
              <a:rPr lang="en-US" sz="1400"/>
              <a:t>3 </a:t>
            </a:r>
            <a:r>
              <a:rPr lang="zh-CN" sz="1400"/>
              <a:t>次，将被系统自动列入黑名单，</a:t>
            </a:r>
            <a:r>
              <a:rPr lang="en-US" sz="1400"/>
              <a:t>7 </a:t>
            </a:r>
            <a:r>
              <a:rPr lang="zh-CN" sz="1400"/>
              <a:t>日内不可使用系统预选座位。</a:t>
            </a:r>
          </a:p>
        </p:txBody>
      </p:sp>
      <p:sp>
        <p:nvSpPr>
          <p:cNvPr id="4" name="任意多边形 3"/>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5" name="任意多边形 4"/>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6" name="Content Placeholder 2"/>
          <p:cNvSpPr txBox="1"/>
          <p:nvPr/>
        </p:nvSpPr>
        <p:spPr>
          <a:xfrm>
            <a:off x="596751" y="260557"/>
            <a:ext cx="3543796" cy="307777"/>
          </a:xfrm>
          <a:prstGeom prst="rect">
            <a:avLst/>
          </a:prstGeom>
        </p:spPr>
        <p:txBody>
          <a:bodyPr vert="horz" wrap="square"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“我去图书馆”座位预定</a:t>
            </a:r>
            <a:endParaRPr lang="en-US" sz="2000">
              <a:solidFill>
                <a:schemeClr val="bg1">
                  <a:lumMod val="65000"/>
                </a:schemeClr>
              </a:solidFill>
              <a:latin typeface="Arial"/>
              <a:ea typeface="微软雅黑"/>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8179" y="2271980"/>
            <a:ext cx="4752528" cy="368300"/>
          </a:xfrm>
          <a:prstGeom prst="rect">
            <a:avLst/>
          </a:prstGeom>
          <a:noFill/>
        </p:spPr>
        <p:txBody>
          <a:bodyPr wrap="square">
            <a:spAutoFit/>
          </a:bodyPr>
          <a:lstStyle/>
          <a:p>
            <a:r>
              <a:rPr lang="en-US" b="1"/>
              <a:t> </a:t>
            </a:r>
            <a:r>
              <a:rPr lang="zh-CN" b="1"/>
              <a:t>图书馆内可否打印各类文稿信息？</a:t>
            </a:r>
          </a:p>
        </p:txBody>
      </p:sp>
      <p:sp>
        <p:nvSpPr>
          <p:cNvPr id="3" name="TextBox 2"/>
          <p:cNvSpPr txBox="1"/>
          <p:nvPr/>
        </p:nvSpPr>
        <p:spPr>
          <a:xfrm>
            <a:off x="828179" y="2992060"/>
            <a:ext cx="5328592" cy="1198880"/>
          </a:xfrm>
          <a:prstGeom prst="rect">
            <a:avLst/>
          </a:prstGeom>
          <a:noFill/>
        </p:spPr>
        <p:txBody>
          <a:bodyPr wrap="square">
            <a:spAutoFit/>
          </a:bodyPr>
          <a:lstStyle/>
          <a:p>
            <a:r>
              <a:rPr lang="zh-CN"/>
              <a:t>         </a:t>
            </a:r>
            <a:r>
              <a:rPr lang="zh-CN" b="1"/>
              <a:t>为了满足各位读者进行资料打印的需求，我馆在一楼大厅内设置了自助打印服务终端，同学们可以使用手机联接该设备选择相应打印服务。该设备为有偿服务，手机可直接支付，不接受现金。</a:t>
            </a:r>
          </a:p>
        </p:txBody>
      </p:sp>
      <p:pic>
        <p:nvPicPr>
          <p:cNvPr id="4" name="图片 3"/>
          <p:cNvPicPr>
            <a:picLocks noChangeAspect="1"/>
          </p:cNvPicPr>
          <p:nvPr/>
        </p:nvPicPr>
        <p:blipFill>
          <a:blip r:embed="rId2" cstate="print"/>
          <a:stretch/>
        </p:blipFill>
        <p:spPr>
          <a:xfrm>
            <a:off x="7021158" y="1312069"/>
            <a:ext cx="4187825" cy="5584543"/>
          </a:xfrm>
          <a:prstGeom prst="rect">
            <a:avLst/>
          </a:prstGeom>
        </p:spPr>
      </p:pic>
      <p:sp>
        <p:nvSpPr>
          <p:cNvPr id="5" name="任意多边形 4"/>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6" name="任意多边形 5"/>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7"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云打印自助服务终端</a:t>
            </a:r>
            <a:endParaRPr lang="en-US" sz="2000">
              <a:solidFill>
                <a:schemeClr val="bg1">
                  <a:lumMod val="65000"/>
                </a:schemeClr>
              </a:solidFill>
              <a:latin typeface="Arial"/>
              <a:ea typeface="微软雅黑"/>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5237302" y="2588272"/>
            <a:ext cx="5264043" cy="677108"/>
          </a:xfrm>
          <a:prstGeom prst="rect">
            <a:avLst/>
          </a:prstGeom>
          <a:noFill/>
        </p:spPr>
        <p:txBody>
          <a:bodyPr wrap="square" lIns="0" tIns="0" rIns="0" bIns="0">
            <a:spAutoFit/>
          </a:bodyPr>
          <a:lstStyle/>
          <a:p>
            <a:r>
              <a:rPr lang="zh-CN" sz="4400">
                <a:solidFill>
                  <a:schemeClr val="accent1"/>
                </a:solidFill>
                <a:latin typeface="Arial"/>
                <a:ea typeface="微软雅黑"/>
              </a:rPr>
              <a:t>常见问题和注意事项</a:t>
            </a:r>
            <a:endParaRPr lang="en-GB" sz="4400">
              <a:solidFill>
                <a:schemeClr val="accent1"/>
              </a:solidFill>
              <a:latin typeface="微软雅黑"/>
              <a:ea typeface="微软雅黑"/>
            </a:endParaRPr>
          </a:p>
        </p:txBody>
      </p:sp>
      <p:sp>
        <p:nvSpPr>
          <p:cNvPr id="15" name="矩形 259"/>
          <p:cNvSpPr>
            <a:spLocks noChangeArrowheads="1"/>
          </p:cNvSpPr>
          <p:nvPr/>
        </p:nvSpPr>
        <p:spPr>
          <a:xfrm>
            <a:off x="3190834" y="1951629"/>
            <a:ext cx="2152513" cy="2215991"/>
          </a:xfrm>
          <a:prstGeom prst="rect">
            <a:avLst/>
          </a:prstGeom>
          <a:noFill/>
          <a:ln>
            <a:noFill/>
          </a:ln>
        </p:spPr>
        <p:txBody>
          <a:bodyPr wrap="square">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en-US" sz="13800" spc="300">
                <a:solidFill>
                  <a:schemeClr val="accent1"/>
                </a:solidFill>
                <a:latin typeface="Impact"/>
              </a:rPr>
              <a:t>4.</a:t>
            </a:r>
            <a:endParaRPr lang="zh-CN" sz="13800" spc="300">
              <a:solidFill>
                <a:schemeClr val="accent1"/>
              </a:solidFill>
              <a:latin typeface="Impact"/>
            </a:endParaRPr>
          </a:p>
        </p:txBody>
      </p:sp>
      <p:sp>
        <p:nvSpPr>
          <p:cNvPr id="6" name="Freeform 6"/>
          <p:cNvSpPr/>
          <p:nvPr/>
        </p:nvSpPr>
        <p:spPr>
          <a:xfrm>
            <a:off x="693" y="5397915"/>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7"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15"/>
                                        </p:tgtEl>
                                      </p:cBhvr>
                                    </p:animEffect>
                                    <p:animScale>
                                      <p:cBhvr>
                                        <p:cTn id="18" dur="250" fill="hold"/>
                                        <p:tgtEl>
                                          <p:spTgt spid="15"/>
                                        </p:tgtEl>
                                      </p:cBhvr>
                                      <p:by x="105000" y="105000"/>
                                    </p:animScale>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6" presetClass="emph" presetSubtype="0" fill="remove" nodeType="withEffect">
                                  <p:stCondLst>
                                    <p:cond delay="0"/>
                                  </p:stCondLst>
                                  <p:childTnLst>
                                    <p:animScale>
                                      <p:cBhvr>
                                        <p:cTn id="2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520292" y="1544623"/>
            <a:ext cx="5072376" cy="2005048"/>
            <a:chOff x="3031240" y="2154739"/>
            <a:chExt cx="4907784" cy="1901186"/>
          </a:xfrm>
        </p:grpSpPr>
        <p:grpSp>
          <p:nvGrpSpPr>
            <p:cNvPr id="34" name="Group 33"/>
            <p:cNvGrpSpPr/>
            <p:nvPr/>
          </p:nvGrpSpPr>
          <p:grpSpPr>
            <a:xfrm flipH="1">
              <a:off x="3031240" y="2154739"/>
              <a:ext cx="4907784" cy="1901186"/>
              <a:chOff x="2397937" y="1713547"/>
              <a:chExt cx="5244941" cy="2031794"/>
            </a:xfrm>
          </p:grpSpPr>
          <p:sp>
            <p:nvSpPr>
              <p:cNvPr id="38" name="Rectangle 34"/>
              <p:cNvSpPr>
                <a:spLocks noChangeArrowheads="1"/>
              </p:cNvSpPr>
              <p:nvPr/>
            </p:nvSpPr>
            <p:spPr>
              <a:xfrm flipH="1">
                <a:off x="3767775" y="1785939"/>
                <a:ext cx="1639995" cy="1035295"/>
              </a:xfrm>
              <a:prstGeom prst="rect">
                <a:avLst/>
              </a:pr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39" name="Rectangle 38"/>
              <p:cNvSpPr>
                <a:spLocks noChangeArrowheads="1"/>
              </p:cNvSpPr>
              <p:nvPr/>
            </p:nvSpPr>
            <p:spPr>
              <a:xfrm flipH="1">
                <a:off x="6398591" y="3589676"/>
                <a:ext cx="1244287" cy="155665"/>
              </a:xfrm>
              <a:prstGeom prst="rect">
                <a:avLst/>
              </a:pr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0" name="Freeform 42"/>
              <p:cNvSpPr/>
              <p:nvPr/>
            </p:nvSpPr>
            <p:spPr>
              <a:xfrm flipH="1">
                <a:off x="5407769" y="1785939"/>
                <a:ext cx="990821" cy="1959402"/>
              </a:xfrm>
              <a:custGeom>
                <a:avLst/>
                <a:gdLst/>
                <a:ahLst/>
                <a:cxnLst/>
                <a:rect l="0" t="0" r="r" b="b"/>
                <a:pathLst>
                  <a:path w="990821" h="1959402">
                    <a:moveTo>
                      <a:pt x="0" y="1803737"/>
                    </a:moveTo>
                    <a:lnTo>
                      <a:pt x="990821" y="0"/>
                    </a:lnTo>
                    <a:lnTo>
                      <a:pt x="990821" y="1035296"/>
                    </a:lnTo>
                    <a:lnTo>
                      <a:pt x="0" y="1959402"/>
                    </a:lnTo>
                    <a:lnTo>
                      <a:pt x="0" y="1803737"/>
                    </a:lnTo>
                    <a:close/>
                  </a:path>
                </a:pathLst>
              </a:cu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1" name="Oval 40"/>
              <p:cNvSpPr/>
              <p:nvPr/>
            </p:nvSpPr>
            <p:spPr>
              <a:xfrm>
                <a:off x="2397937" y="1713547"/>
                <a:ext cx="1914955" cy="1158255"/>
              </a:xfrm>
              <a:prstGeom prst="ellipse">
                <a:avLst/>
              </a:prstGeom>
              <a:solidFill>
                <a:schemeClr val="accent1"/>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69" name="Shape 2102"/>
            <p:cNvSpPr/>
            <p:nvPr/>
          </p:nvSpPr>
          <p:spPr>
            <a:xfrm>
              <a:off x="6432083" y="2522136"/>
              <a:ext cx="473021" cy="378403"/>
            </a:xfrm>
            <a:custGeom>
              <a:avLst/>
              <a:gdLst/>
              <a:ahLst/>
              <a:cxnLst/>
              <a:rect l="0" t="0" r="r" b="b"/>
              <a:pathLst>
                <a:path w="473021" h="378403">
                  <a:moveTo>
                    <a:pt x="397316" y="189202"/>
                  </a:moveTo>
                  <a:cubicBezTo>
                    <a:pt x="373708" y="189202"/>
                    <a:pt x="367905" y="208437"/>
                    <a:pt x="365912" y="217564"/>
                  </a:cubicBezTo>
                  <a:cubicBezTo>
                    <a:pt x="352904" y="277093"/>
                    <a:pt x="299930" y="321625"/>
                    <a:pt x="236510" y="321625"/>
                  </a:cubicBezTo>
                  <a:cubicBezTo>
                    <a:pt x="199939" y="321625"/>
                    <a:pt x="166827" y="306822"/>
                    <a:pt x="142870" y="282856"/>
                  </a:cubicBezTo>
                  <a:cubicBezTo>
                    <a:pt x="131789" y="271767"/>
                    <a:pt x="113832" y="271767"/>
                    <a:pt x="102729" y="282856"/>
                  </a:cubicBezTo>
                  <a:cubicBezTo>
                    <a:pt x="91648" y="293946"/>
                    <a:pt x="91648" y="311902"/>
                    <a:pt x="102729" y="322991"/>
                  </a:cubicBezTo>
                  <a:cubicBezTo>
                    <a:pt x="136979" y="357223"/>
                    <a:pt x="184281" y="378403"/>
                    <a:pt x="236510" y="378403"/>
                  </a:cubicBezTo>
                  <a:cubicBezTo>
                    <a:pt x="321238" y="378403"/>
                    <a:pt x="392936" y="322711"/>
                    <a:pt x="417025" y="245944"/>
                  </a:cubicBezTo>
                  <a:lnTo>
                    <a:pt x="473021" y="245944"/>
                  </a:lnTo>
                  <a:lnTo>
                    <a:pt x="473021" y="189202"/>
                  </a:lnTo>
                  <a:cubicBezTo>
                    <a:pt x="473021" y="189202"/>
                    <a:pt x="397316" y="189202"/>
                    <a:pt x="397316" y="189202"/>
                  </a:cubicBezTo>
                  <a:close/>
                  <a:moveTo>
                    <a:pt x="107109" y="160821"/>
                  </a:moveTo>
                  <a:cubicBezTo>
                    <a:pt x="120095" y="101310"/>
                    <a:pt x="173091" y="56760"/>
                    <a:pt x="236510" y="56760"/>
                  </a:cubicBezTo>
                  <a:cubicBezTo>
                    <a:pt x="273082" y="56760"/>
                    <a:pt x="306194" y="71581"/>
                    <a:pt x="330151" y="95547"/>
                  </a:cubicBezTo>
                  <a:cubicBezTo>
                    <a:pt x="341232" y="106619"/>
                    <a:pt x="359233" y="106619"/>
                    <a:pt x="370292" y="95547"/>
                  </a:cubicBezTo>
                  <a:cubicBezTo>
                    <a:pt x="381373" y="84457"/>
                    <a:pt x="381373" y="66501"/>
                    <a:pt x="370292" y="55412"/>
                  </a:cubicBezTo>
                  <a:cubicBezTo>
                    <a:pt x="336064" y="21180"/>
                    <a:pt x="288762" y="0"/>
                    <a:pt x="236510" y="0"/>
                  </a:cubicBezTo>
                  <a:cubicBezTo>
                    <a:pt x="151783" y="0"/>
                    <a:pt x="80107" y="55674"/>
                    <a:pt x="55996" y="132441"/>
                  </a:cubicBezTo>
                  <a:lnTo>
                    <a:pt x="0" y="132441"/>
                  </a:lnTo>
                  <a:lnTo>
                    <a:pt x="0" y="189202"/>
                  </a:lnTo>
                  <a:lnTo>
                    <a:pt x="75705" y="189202"/>
                  </a:lnTo>
                  <a:cubicBezTo>
                    <a:pt x="99313" y="189202"/>
                    <a:pt x="105116" y="169966"/>
                    <a:pt x="107109" y="160821"/>
                  </a:cubicBezTo>
                  <a:close/>
                  <a:moveTo>
                    <a:pt x="160805" y="189202"/>
                  </a:moveTo>
                  <a:cubicBezTo>
                    <a:pt x="160805" y="230983"/>
                    <a:pt x="194705" y="264882"/>
                    <a:pt x="236510" y="264882"/>
                  </a:cubicBezTo>
                  <a:cubicBezTo>
                    <a:pt x="278316" y="264882"/>
                    <a:pt x="312172" y="230983"/>
                    <a:pt x="312172" y="189202"/>
                  </a:cubicBezTo>
                  <a:cubicBezTo>
                    <a:pt x="312172" y="147420"/>
                    <a:pt x="278316" y="113521"/>
                    <a:pt x="236510" y="113521"/>
                  </a:cubicBezTo>
                  <a:cubicBezTo>
                    <a:pt x="194705" y="113521"/>
                    <a:pt x="160805" y="147420"/>
                    <a:pt x="160805" y="189202"/>
                  </a:cubicBezTo>
                  <a:close/>
                </a:path>
              </a:pathLst>
            </a:custGeom>
            <a:solidFill>
              <a:schemeClr val="accent1"/>
            </a:solidFill>
            <a:ln>
              <a:noFill/>
            </a:ln>
          </p:spPr>
          <p:txBody>
            <a:bodyPr wrap="square" lIns="40181" tIns="40181" rIns="40181" bIns="40181" numCol="1" anchor="ctr"/>
            <a:lstStyle/>
            <a:p>
              <a:pPr lvl="0" algn="just">
                <a:lnSpc>
                  <a:spcPct val="120000"/>
                </a:lnSpc>
                <a:spcBef>
                  <a:spcPts val="0"/>
                </a:spcBef>
                <a:spcAft>
                  <a:spcPts val="0"/>
                </a:spcAft>
                <a:defRPr sz="3200">
                  <a:solidFill>
                    <a:srgbClr val="FFFFFF"/>
                  </a:solidFill>
                  <a:latin typeface="Helvetica Light"/>
                  <a:ea typeface="Helvetica Light"/>
                </a:defRPr>
              </a:pPr>
              <a:endParaRPr sz="800">
                <a:latin typeface="Arial"/>
                <a:ea typeface="微软雅黑"/>
              </a:endParaRPr>
            </a:p>
          </p:txBody>
        </p:sp>
      </p:grpSp>
      <p:grpSp>
        <p:nvGrpSpPr>
          <p:cNvPr id="5" name="Group 4"/>
          <p:cNvGrpSpPr/>
          <p:nvPr/>
        </p:nvGrpSpPr>
        <p:grpSpPr>
          <a:xfrm>
            <a:off x="2660308" y="2973386"/>
            <a:ext cx="4900647" cy="1033861"/>
            <a:chOff x="3031241" y="3232838"/>
            <a:chExt cx="4121726" cy="980307"/>
          </a:xfrm>
        </p:grpSpPr>
        <p:grpSp>
          <p:nvGrpSpPr>
            <p:cNvPr id="42" name="Group 41"/>
            <p:cNvGrpSpPr/>
            <p:nvPr/>
          </p:nvGrpSpPr>
          <p:grpSpPr>
            <a:xfrm flipH="1">
              <a:off x="3031241" y="3232838"/>
              <a:ext cx="4121726" cy="980307"/>
              <a:chOff x="3237996" y="2865710"/>
              <a:chExt cx="4404882" cy="1047652"/>
            </a:xfrm>
          </p:grpSpPr>
          <p:sp>
            <p:nvSpPr>
              <p:cNvPr id="48" name="Rectangle 35"/>
              <p:cNvSpPr>
                <a:spLocks noChangeArrowheads="1"/>
              </p:cNvSpPr>
              <p:nvPr/>
            </p:nvSpPr>
            <p:spPr>
              <a:xfrm flipH="1">
                <a:off x="3767775" y="2865710"/>
                <a:ext cx="1639995" cy="1032825"/>
              </a:xfrm>
              <a:prstGeom prst="rect">
                <a:avLst/>
              </a:pr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9" name="Rectangle 39"/>
              <p:cNvSpPr>
                <a:spLocks noChangeArrowheads="1"/>
              </p:cNvSpPr>
              <p:nvPr/>
            </p:nvSpPr>
            <p:spPr>
              <a:xfrm flipH="1">
                <a:off x="6398591" y="3757697"/>
                <a:ext cx="1244287" cy="155665"/>
              </a:xfrm>
              <a:prstGeom prst="rect">
                <a:avLst/>
              </a:pr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0" name="Freeform 43"/>
              <p:cNvSpPr/>
              <p:nvPr/>
            </p:nvSpPr>
            <p:spPr>
              <a:xfrm flipH="1">
                <a:off x="5407769" y="2865710"/>
                <a:ext cx="990821" cy="1047650"/>
              </a:xfrm>
              <a:custGeom>
                <a:avLst/>
                <a:gdLst/>
                <a:ahLst/>
                <a:cxnLst/>
                <a:rect l="0" t="0" r="r" b="b"/>
                <a:pathLst>
                  <a:path w="990821" h="1047650">
                    <a:moveTo>
                      <a:pt x="0" y="891985"/>
                    </a:moveTo>
                    <a:lnTo>
                      <a:pt x="990821" y="0"/>
                    </a:lnTo>
                    <a:lnTo>
                      <a:pt x="990821" y="1032825"/>
                    </a:lnTo>
                    <a:lnTo>
                      <a:pt x="0" y="1047650"/>
                    </a:lnTo>
                    <a:lnTo>
                      <a:pt x="0" y="891985"/>
                    </a:lnTo>
                    <a:close/>
                  </a:path>
                </a:pathLst>
              </a:cu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1" name="Oval 50"/>
              <p:cNvSpPr/>
              <p:nvPr/>
            </p:nvSpPr>
            <p:spPr>
              <a:xfrm>
                <a:off x="3237996" y="2866143"/>
                <a:ext cx="1035295" cy="1035295"/>
              </a:xfrm>
              <a:prstGeom prst="ellipse">
                <a:avLst/>
              </a:prstGeom>
              <a:solidFill>
                <a:schemeClr val="accent2"/>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0" name="Freeform 28"/>
            <p:cNvSpPr/>
            <p:nvPr/>
          </p:nvSpPr>
          <p:spPr>
            <a:xfrm>
              <a:off x="6529452" y="3525293"/>
              <a:ext cx="278281" cy="392275"/>
            </a:xfrm>
            <a:custGeom>
              <a:avLst/>
              <a:gdLst/>
              <a:ahLst/>
              <a:cxnLst/>
              <a:rect l="0" t="0" r="r" b="b"/>
              <a:pathLst>
                <a:path w="278281" h="392275">
                  <a:moveTo>
                    <a:pt x="271349" y="105003"/>
                  </a:moveTo>
                  <a:cubicBezTo>
                    <a:pt x="93090" y="12878"/>
                    <a:pt x="93090" y="12878"/>
                    <a:pt x="93090" y="12878"/>
                  </a:cubicBezTo>
                  <a:cubicBezTo>
                    <a:pt x="68332" y="0"/>
                    <a:pt x="20797" y="24765"/>
                    <a:pt x="6932" y="46558"/>
                  </a:cubicBezTo>
                  <a:cubicBezTo>
                    <a:pt x="0" y="56464"/>
                    <a:pt x="990" y="63398"/>
                    <a:pt x="990" y="67360"/>
                  </a:cubicBezTo>
                  <a:cubicBezTo>
                    <a:pt x="2971" y="275385"/>
                    <a:pt x="2971" y="275385"/>
                    <a:pt x="2971" y="275385"/>
                  </a:cubicBezTo>
                  <a:cubicBezTo>
                    <a:pt x="2971" y="279347"/>
                    <a:pt x="8913" y="285291"/>
                    <a:pt x="13865" y="288263"/>
                  </a:cubicBezTo>
                  <a:cubicBezTo>
                    <a:pt x="23768" y="294206"/>
                    <a:pt x="173307" y="388313"/>
                    <a:pt x="177268" y="390294"/>
                  </a:cubicBezTo>
                  <a:cubicBezTo>
                    <a:pt x="179249" y="392275"/>
                    <a:pt x="182220" y="392275"/>
                    <a:pt x="185191" y="392275"/>
                  </a:cubicBezTo>
                  <a:cubicBezTo>
                    <a:pt x="187171" y="392275"/>
                    <a:pt x="189152" y="392275"/>
                    <a:pt x="191133" y="391284"/>
                  </a:cubicBezTo>
                  <a:cubicBezTo>
                    <a:pt x="196084" y="389303"/>
                    <a:pt x="199055" y="384350"/>
                    <a:pt x="199055" y="380388"/>
                  </a:cubicBezTo>
                  <a:cubicBezTo>
                    <a:pt x="199055" y="162457"/>
                    <a:pt x="199055" y="162457"/>
                    <a:pt x="199055" y="162457"/>
                  </a:cubicBezTo>
                  <a:cubicBezTo>
                    <a:pt x="199055" y="157504"/>
                    <a:pt x="196084" y="153542"/>
                    <a:pt x="192123" y="150570"/>
                  </a:cubicBezTo>
                  <a:cubicBezTo>
                    <a:pt x="29710" y="60426"/>
                    <a:pt x="29710" y="60426"/>
                    <a:pt x="29710" y="60426"/>
                  </a:cubicBezTo>
                  <a:cubicBezTo>
                    <a:pt x="31690" y="56464"/>
                    <a:pt x="38623" y="49530"/>
                    <a:pt x="52487" y="42596"/>
                  </a:cubicBezTo>
                  <a:cubicBezTo>
                    <a:pt x="66352" y="35661"/>
                    <a:pt x="76255" y="37643"/>
                    <a:pt x="79226" y="38633"/>
                  </a:cubicBezTo>
                  <a:cubicBezTo>
                    <a:pt x="79226" y="38633"/>
                    <a:pt x="234707" y="121843"/>
                    <a:pt x="239658" y="124815"/>
                  </a:cubicBezTo>
                  <a:cubicBezTo>
                    <a:pt x="243620" y="126796"/>
                    <a:pt x="243620" y="127787"/>
                    <a:pt x="243620" y="131749"/>
                  </a:cubicBezTo>
                  <a:cubicBezTo>
                    <a:pt x="243620" y="135711"/>
                    <a:pt x="243620" y="338783"/>
                    <a:pt x="243620" y="338783"/>
                  </a:cubicBezTo>
                  <a:cubicBezTo>
                    <a:pt x="243620" y="348689"/>
                    <a:pt x="254513" y="352651"/>
                    <a:pt x="262436" y="352651"/>
                  </a:cubicBezTo>
                  <a:cubicBezTo>
                    <a:pt x="269368" y="352651"/>
                    <a:pt x="278281" y="345717"/>
                    <a:pt x="278281" y="338783"/>
                  </a:cubicBezTo>
                  <a:cubicBezTo>
                    <a:pt x="278281" y="115899"/>
                    <a:pt x="278281" y="115899"/>
                    <a:pt x="278281" y="115899"/>
                  </a:cubicBezTo>
                  <a:cubicBezTo>
                    <a:pt x="278281" y="110946"/>
                    <a:pt x="275310" y="106984"/>
                    <a:pt x="271349" y="105003"/>
                  </a:cubicBezTo>
                  <a:close/>
                </a:path>
              </a:pathLst>
            </a:cu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6" name="Group 5"/>
          <p:cNvGrpSpPr/>
          <p:nvPr/>
        </p:nvGrpSpPr>
        <p:grpSpPr>
          <a:xfrm>
            <a:off x="2660309" y="4402143"/>
            <a:ext cx="4760628" cy="1039160"/>
            <a:chOff x="3031241" y="4224704"/>
            <a:chExt cx="4121726" cy="985332"/>
          </a:xfrm>
        </p:grpSpPr>
        <p:grpSp>
          <p:nvGrpSpPr>
            <p:cNvPr id="52" name="Group 51"/>
            <p:cNvGrpSpPr/>
            <p:nvPr/>
          </p:nvGrpSpPr>
          <p:grpSpPr>
            <a:xfrm flipH="1">
              <a:off x="3031241" y="4224704"/>
              <a:ext cx="4121726" cy="985332"/>
              <a:chOff x="3237996" y="3925716"/>
              <a:chExt cx="4404882" cy="1053023"/>
            </a:xfrm>
          </p:grpSpPr>
          <p:sp>
            <p:nvSpPr>
              <p:cNvPr id="56" name="Rectangle 36"/>
              <p:cNvSpPr>
                <a:spLocks noChangeArrowheads="1"/>
              </p:cNvSpPr>
              <p:nvPr/>
            </p:nvSpPr>
            <p:spPr>
              <a:xfrm flipH="1">
                <a:off x="3767775" y="3943011"/>
                <a:ext cx="1639995" cy="1035295"/>
              </a:xfrm>
              <a:prstGeom prst="rect">
                <a:avLst/>
              </a:pr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7" name="Rectangle 40"/>
              <p:cNvSpPr>
                <a:spLocks noChangeArrowheads="1"/>
              </p:cNvSpPr>
              <p:nvPr/>
            </p:nvSpPr>
            <p:spPr>
              <a:xfrm flipH="1">
                <a:off x="6398591" y="3925716"/>
                <a:ext cx="1244287" cy="160606"/>
              </a:xfrm>
              <a:prstGeom prst="rect">
                <a:avLst/>
              </a:pr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8" name="Freeform 45"/>
              <p:cNvSpPr/>
              <p:nvPr/>
            </p:nvSpPr>
            <p:spPr>
              <a:xfrm flipH="1">
                <a:off x="5407769" y="3925716"/>
                <a:ext cx="990821" cy="1052592"/>
              </a:xfrm>
              <a:custGeom>
                <a:avLst/>
                <a:gdLst/>
                <a:ahLst/>
                <a:cxnLst/>
                <a:rect l="0" t="0" r="r" b="b"/>
                <a:pathLst>
                  <a:path w="990821" h="1052592">
                    <a:moveTo>
                      <a:pt x="990821" y="1052592"/>
                    </a:moveTo>
                    <a:lnTo>
                      <a:pt x="0" y="160607"/>
                    </a:lnTo>
                    <a:lnTo>
                      <a:pt x="0" y="0"/>
                    </a:lnTo>
                    <a:lnTo>
                      <a:pt x="990821" y="17296"/>
                    </a:lnTo>
                    <a:lnTo>
                      <a:pt x="990821" y="1052592"/>
                    </a:lnTo>
                    <a:close/>
                  </a:path>
                </a:pathLst>
              </a:cu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9" name="Oval 58"/>
              <p:cNvSpPr/>
              <p:nvPr/>
            </p:nvSpPr>
            <p:spPr>
              <a:xfrm>
                <a:off x="3237996" y="3943444"/>
                <a:ext cx="1035295" cy="1035295"/>
              </a:xfrm>
              <a:prstGeom prst="ellipse">
                <a:avLst/>
              </a:prstGeom>
              <a:solidFill>
                <a:schemeClr val="accent3"/>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1" name="Freeform 61"/>
            <p:cNvSpPr>
              <a:spLocks noEditPoints="1"/>
            </p:cNvSpPr>
            <p:nvPr/>
          </p:nvSpPr>
          <p:spPr>
            <a:xfrm>
              <a:off x="6472235" y="4547297"/>
              <a:ext cx="432870" cy="339742"/>
            </a:xfrm>
            <a:custGeom>
              <a:avLst/>
              <a:gdLst/>
              <a:ahLst/>
              <a:cxnLst/>
              <a:rect l="0" t="0" r="r" b="b"/>
              <a:pathLst>
                <a:path w="432870" h="339742">
                  <a:moveTo>
                    <a:pt x="77590" y="106425"/>
                  </a:moveTo>
                  <a:cubicBezTo>
                    <a:pt x="204184" y="45026"/>
                    <a:pt x="204184" y="45026"/>
                    <a:pt x="204184" y="45026"/>
                  </a:cubicBezTo>
                  <a:cubicBezTo>
                    <a:pt x="204184" y="45026"/>
                    <a:pt x="208268" y="45026"/>
                    <a:pt x="208268" y="45026"/>
                  </a:cubicBezTo>
                  <a:cubicBezTo>
                    <a:pt x="208268" y="45026"/>
                    <a:pt x="208268" y="45026"/>
                    <a:pt x="208268" y="45026"/>
                  </a:cubicBezTo>
                  <a:cubicBezTo>
                    <a:pt x="208268" y="171918"/>
                    <a:pt x="208268" y="171918"/>
                    <a:pt x="208268" y="171918"/>
                  </a:cubicBezTo>
                  <a:cubicBezTo>
                    <a:pt x="208268" y="171918"/>
                    <a:pt x="208268" y="176011"/>
                    <a:pt x="208268" y="176011"/>
                  </a:cubicBezTo>
                  <a:cubicBezTo>
                    <a:pt x="208268" y="176011"/>
                    <a:pt x="204184" y="176011"/>
                    <a:pt x="204184" y="176011"/>
                  </a:cubicBezTo>
                  <a:cubicBezTo>
                    <a:pt x="77590" y="110518"/>
                    <a:pt x="77590" y="110518"/>
                    <a:pt x="77590" y="110518"/>
                  </a:cubicBezTo>
                  <a:cubicBezTo>
                    <a:pt x="77590" y="110518"/>
                    <a:pt x="77590" y="110518"/>
                    <a:pt x="77590" y="110518"/>
                  </a:cubicBezTo>
                  <a:cubicBezTo>
                    <a:pt x="77590" y="106425"/>
                    <a:pt x="77590" y="106425"/>
                    <a:pt x="77590" y="106425"/>
                  </a:cubicBezTo>
                  <a:close/>
                  <a:moveTo>
                    <a:pt x="224602" y="45026"/>
                  </a:moveTo>
                  <a:cubicBezTo>
                    <a:pt x="224602" y="171918"/>
                    <a:pt x="224602" y="171918"/>
                    <a:pt x="224602" y="171918"/>
                  </a:cubicBezTo>
                  <a:cubicBezTo>
                    <a:pt x="224602" y="171918"/>
                    <a:pt x="224602" y="176011"/>
                    <a:pt x="224602" y="176011"/>
                  </a:cubicBezTo>
                  <a:cubicBezTo>
                    <a:pt x="224602" y="176011"/>
                    <a:pt x="228686" y="176011"/>
                    <a:pt x="228686" y="176011"/>
                  </a:cubicBezTo>
                  <a:cubicBezTo>
                    <a:pt x="355280" y="110518"/>
                    <a:pt x="355280" y="110518"/>
                    <a:pt x="355280" y="110518"/>
                  </a:cubicBezTo>
                  <a:cubicBezTo>
                    <a:pt x="355280" y="110518"/>
                    <a:pt x="355280" y="110518"/>
                    <a:pt x="355280" y="110518"/>
                  </a:cubicBezTo>
                  <a:cubicBezTo>
                    <a:pt x="355280" y="106425"/>
                    <a:pt x="355280" y="106425"/>
                    <a:pt x="355280" y="106425"/>
                  </a:cubicBezTo>
                  <a:cubicBezTo>
                    <a:pt x="228686" y="45026"/>
                    <a:pt x="228686" y="45026"/>
                    <a:pt x="228686" y="45026"/>
                  </a:cubicBezTo>
                  <a:cubicBezTo>
                    <a:pt x="228686" y="45026"/>
                    <a:pt x="224602" y="45026"/>
                    <a:pt x="224602" y="45026"/>
                  </a:cubicBezTo>
                  <a:cubicBezTo>
                    <a:pt x="224602" y="45026"/>
                    <a:pt x="224602" y="45026"/>
                    <a:pt x="224602" y="45026"/>
                  </a:cubicBezTo>
                  <a:close/>
                  <a:moveTo>
                    <a:pt x="196017" y="184197"/>
                  </a:moveTo>
                  <a:cubicBezTo>
                    <a:pt x="61255" y="118705"/>
                    <a:pt x="61255" y="118705"/>
                    <a:pt x="61255" y="118705"/>
                  </a:cubicBezTo>
                  <a:cubicBezTo>
                    <a:pt x="61255" y="118705"/>
                    <a:pt x="61255" y="118705"/>
                    <a:pt x="57172" y="118705"/>
                  </a:cubicBezTo>
                  <a:cubicBezTo>
                    <a:pt x="4084" y="143265"/>
                    <a:pt x="4084" y="143265"/>
                    <a:pt x="4084" y="143265"/>
                  </a:cubicBezTo>
                  <a:cubicBezTo>
                    <a:pt x="4084" y="147358"/>
                    <a:pt x="0" y="147358"/>
                    <a:pt x="0" y="147358"/>
                  </a:cubicBezTo>
                  <a:cubicBezTo>
                    <a:pt x="0" y="151451"/>
                    <a:pt x="4084" y="151451"/>
                    <a:pt x="4084" y="151451"/>
                  </a:cubicBezTo>
                  <a:cubicBezTo>
                    <a:pt x="134761" y="216944"/>
                    <a:pt x="134761" y="216944"/>
                    <a:pt x="134761" y="216944"/>
                  </a:cubicBezTo>
                  <a:cubicBezTo>
                    <a:pt x="138845" y="221037"/>
                    <a:pt x="138845" y="221037"/>
                    <a:pt x="138845" y="216944"/>
                  </a:cubicBezTo>
                  <a:cubicBezTo>
                    <a:pt x="196017" y="192384"/>
                    <a:pt x="196017" y="192384"/>
                    <a:pt x="196017" y="192384"/>
                  </a:cubicBezTo>
                  <a:cubicBezTo>
                    <a:pt x="196017" y="192384"/>
                    <a:pt x="196017" y="188291"/>
                    <a:pt x="196017" y="188291"/>
                  </a:cubicBezTo>
                  <a:cubicBezTo>
                    <a:pt x="196017" y="184197"/>
                    <a:pt x="196017" y="184197"/>
                    <a:pt x="196017" y="184197"/>
                  </a:cubicBezTo>
                  <a:close/>
                  <a:moveTo>
                    <a:pt x="428786" y="65492"/>
                  </a:moveTo>
                  <a:cubicBezTo>
                    <a:pt x="428786" y="69586"/>
                    <a:pt x="432870" y="69586"/>
                    <a:pt x="432870" y="69586"/>
                  </a:cubicBezTo>
                  <a:cubicBezTo>
                    <a:pt x="432870" y="73679"/>
                    <a:pt x="428786" y="73679"/>
                    <a:pt x="428786" y="73679"/>
                  </a:cubicBezTo>
                  <a:cubicBezTo>
                    <a:pt x="375698" y="102332"/>
                    <a:pt x="375698" y="102332"/>
                    <a:pt x="375698" y="102332"/>
                  </a:cubicBezTo>
                  <a:cubicBezTo>
                    <a:pt x="371615" y="102332"/>
                    <a:pt x="371615" y="102332"/>
                    <a:pt x="371615" y="102332"/>
                  </a:cubicBezTo>
                  <a:cubicBezTo>
                    <a:pt x="236853" y="36839"/>
                    <a:pt x="236853" y="36839"/>
                    <a:pt x="236853" y="36839"/>
                  </a:cubicBezTo>
                  <a:cubicBezTo>
                    <a:pt x="236853" y="32746"/>
                    <a:pt x="236853" y="32746"/>
                    <a:pt x="236853" y="32746"/>
                  </a:cubicBezTo>
                  <a:cubicBezTo>
                    <a:pt x="236853" y="28653"/>
                    <a:pt x="236853" y="28653"/>
                    <a:pt x="236853" y="28653"/>
                  </a:cubicBezTo>
                  <a:cubicBezTo>
                    <a:pt x="294025" y="0"/>
                    <a:pt x="294025" y="0"/>
                    <a:pt x="294025" y="0"/>
                  </a:cubicBezTo>
                  <a:cubicBezTo>
                    <a:pt x="294025" y="0"/>
                    <a:pt x="294025" y="0"/>
                    <a:pt x="294025" y="0"/>
                  </a:cubicBezTo>
                  <a:cubicBezTo>
                    <a:pt x="428786" y="65492"/>
                    <a:pt x="428786" y="65492"/>
                    <a:pt x="428786" y="65492"/>
                  </a:cubicBezTo>
                  <a:close/>
                  <a:moveTo>
                    <a:pt x="428786" y="143265"/>
                  </a:moveTo>
                  <a:cubicBezTo>
                    <a:pt x="428786" y="147358"/>
                    <a:pt x="432870" y="147358"/>
                    <a:pt x="432870" y="147358"/>
                  </a:cubicBezTo>
                  <a:cubicBezTo>
                    <a:pt x="432870" y="151451"/>
                    <a:pt x="428786" y="151451"/>
                    <a:pt x="428786" y="151451"/>
                  </a:cubicBezTo>
                  <a:cubicBezTo>
                    <a:pt x="294025" y="216944"/>
                    <a:pt x="294025" y="216944"/>
                    <a:pt x="294025" y="216944"/>
                  </a:cubicBezTo>
                  <a:cubicBezTo>
                    <a:pt x="294025" y="221037"/>
                    <a:pt x="294025" y="221037"/>
                    <a:pt x="294025" y="216944"/>
                  </a:cubicBezTo>
                  <a:cubicBezTo>
                    <a:pt x="236853" y="192384"/>
                    <a:pt x="236853" y="192384"/>
                    <a:pt x="236853" y="192384"/>
                  </a:cubicBezTo>
                  <a:cubicBezTo>
                    <a:pt x="236853" y="192384"/>
                    <a:pt x="236853" y="188291"/>
                    <a:pt x="236853" y="188291"/>
                  </a:cubicBezTo>
                  <a:cubicBezTo>
                    <a:pt x="236853" y="184197"/>
                    <a:pt x="236853" y="184197"/>
                    <a:pt x="236853" y="184197"/>
                  </a:cubicBezTo>
                  <a:cubicBezTo>
                    <a:pt x="371615" y="118705"/>
                    <a:pt x="371615" y="118705"/>
                    <a:pt x="371615" y="118705"/>
                  </a:cubicBezTo>
                  <a:cubicBezTo>
                    <a:pt x="371615" y="118705"/>
                    <a:pt x="371615" y="118705"/>
                    <a:pt x="375698" y="118705"/>
                  </a:cubicBezTo>
                  <a:cubicBezTo>
                    <a:pt x="428786" y="143265"/>
                    <a:pt x="428786" y="143265"/>
                    <a:pt x="428786" y="143265"/>
                  </a:cubicBezTo>
                  <a:close/>
                  <a:moveTo>
                    <a:pt x="196017" y="28653"/>
                  </a:moveTo>
                  <a:cubicBezTo>
                    <a:pt x="138845" y="0"/>
                    <a:pt x="138845" y="0"/>
                    <a:pt x="138845" y="0"/>
                  </a:cubicBezTo>
                  <a:cubicBezTo>
                    <a:pt x="138845" y="0"/>
                    <a:pt x="138845" y="0"/>
                    <a:pt x="134761" y="0"/>
                  </a:cubicBezTo>
                  <a:cubicBezTo>
                    <a:pt x="4084" y="65492"/>
                    <a:pt x="4084" y="65492"/>
                    <a:pt x="4084" y="65492"/>
                  </a:cubicBezTo>
                  <a:cubicBezTo>
                    <a:pt x="4084" y="69586"/>
                    <a:pt x="0" y="69586"/>
                    <a:pt x="0" y="69586"/>
                  </a:cubicBezTo>
                  <a:cubicBezTo>
                    <a:pt x="0" y="73679"/>
                    <a:pt x="4084" y="73679"/>
                    <a:pt x="4084" y="73679"/>
                  </a:cubicBezTo>
                  <a:cubicBezTo>
                    <a:pt x="57172" y="102332"/>
                    <a:pt x="57172" y="102332"/>
                    <a:pt x="57172" y="102332"/>
                  </a:cubicBezTo>
                  <a:cubicBezTo>
                    <a:pt x="61255" y="102332"/>
                    <a:pt x="61255" y="102332"/>
                    <a:pt x="61255" y="102332"/>
                  </a:cubicBezTo>
                  <a:cubicBezTo>
                    <a:pt x="196017" y="36839"/>
                    <a:pt x="196017" y="36839"/>
                    <a:pt x="196017" y="36839"/>
                  </a:cubicBezTo>
                  <a:cubicBezTo>
                    <a:pt x="196017" y="32746"/>
                    <a:pt x="196017" y="32746"/>
                    <a:pt x="196017" y="32746"/>
                  </a:cubicBezTo>
                  <a:cubicBezTo>
                    <a:pt x="196017" y="28653"/>
                    <a:pt x="196017" y="28653"/>
                    <a:pt x="196017" y="28653"/>
                  </a:cubicBezTo>
                  <a:close/>
                  <a:moveTo>
                    <a:pt x="224602" y="204664"/>
                  </a:moveTo>
                  <a:cubicBezTo>
                    <a:pt x="224602" y="335649"/>
                    <a:pt x="224602" y="335649"/>
                    <a:pt x="224602" y="335649"/>
                  </a:cubicBezTo>
                  <a:cubicBezTo>
                    <a:pt x="224602" y="335649"/>
                    <a:pt x="224602" y="339742"/>
                    <a:pt x="224602" y="339742"/>
                  </a:cubicBezTo>
                  <a:cubicBezTo>
                    <a:pt x="224602" y="339742"/>
                    <a:pt x="228686" y="339742"/>
                    <a:pt x="228686" y="339742"/>
                  </a:cubicBezTo>
                  <a:cubicBezTo>
                    <a:pt x="363447" y="270156"/>
                    <a:pt x="363447" y="270156"/>
                    <a:pt x="363447" y="270156"/>
                  </a:cubicBezTo>
                  <a:cubicBezTo>
                    <a:pt x="363447" y="270156"/>
                    <a:pt x="367531" y="270156"/>
                    <a:pt x="367531" y="266063"/>
                  </a:cubicBezTo>
                  <a:cubicBezTo>
                    <a:pt x="367531" y="204664"/>
                    <a:pt x="367531" y="204664"/>
                    <a:pt x="367531" y="204664"/>
                  </a:cubicBezTo>
                  <a:cubicBezTo>
                    <a:pt x="367531" y="204664"/>
                    <a:pt x="363447" y="200571"/>
                    <a:pt x="363447" y="200571"/>
                  </a:cubicBezTo>
                  <a:cubicBezTo>
                    <a:pt x="363447" y="200571"/>
                    <a:pt x="363447" y="200571"/>
                    <a:pt x="359364" y="200571"/>
                  </a:cubicBezTo>
                  <a:cubicBezTo>
                    <a:pt x="298109" y="233317"/>
                    <a:pt x="298109" y="233317"/>
                    <a:pt x="298109" y="233317"/>
                  </a:cubicBezTo>
                  <a:cubicBezTo>
                    <a:pt x="294025" y="233317"/>
                    <a:pt x="294025" y="233317"/>
                    <a:pt x="294025" y="233317"/>
                  </a:cubicBezTo>
                  <a:cubicBezTo>
                    <a:pt x="294025" y="233317"/>
                    <a:pt x="294025" y="233317"/>
                    <a:pt x="294025" y="233317"/>
                  </a:cubicBezTo>
                  <a:cubicBezTo>
                    <a:pt x="289941" y="233317"/>
                    <a:pt x="289941" y="233317"/>
                    <a:pt x="289941" y="233317"/>
                  </a:cubicBezTo>
                  <a:cubicBezTo>
                    <a:pt x="228686" y="200571"/>
                    <a:pt x="228686" y="200571"/>
                    <a:pt x="228686" y="200571"/>
                  </a:cubicBezTo>
                  <a:cubicBezTo>
                    <a:pt x="228686" y="200571"/>
                    <a:pt x="224602" y="200571"/>
                    <a:pt x="224602" y="200571"/>
                  </a:cubicBezTo>
                  <a:cubicBezTo>
                    <a:pt x="224602" y="200571"/>
                    <a:pt x="224602" y="204664"/>
                    <a:pt x="224602" y="204664"/>
                  </a:cubicBezTo>
                  <a:close/>
                  <a:moveTo>
                    <a:pt x="65339" y="204664"/>
                  </a:moveTo>
                  <a:cubicBezTo>
                    <a:pt x="65339" y="204664"/>
                    <a:pt x="69423" y="200571"/>
                    <a:pt x="69423" y="200571"/>
                  </a:cubicBezTo>
                  <a:cubicBezTo>
                    <a:pt x="69423" y="200571"/>
                    <a:pt x="69423" y="200571"/>
                    <a:pt x="73506" y="200571"/>
                  </a:cubicBezTo>
                  <a:cubicBezTo>
                    <a:pt x="134761" y="233317"/>
                    <a:pt x="134761" y="233317"/>
                    <a:pt x="134761" y="233317"/>
                  </a:cubicBezTo>
                  <a:cubicBezTo>
                    <a:pt x="138845" y="233317"/>
                    <a:pt x="138845" y="233317"/>
                    <a:pt x="138845" y="233317"/>
                  </a:cubicBezTo>
                  <a:cubicBezTo>
                    <a:pt x="204184" y="200571"/>
                    <a:pt x="204184" y="200571"/>
                    <a:pt x="204184" y="200571"/>
                  </a:cubicBezTo>
                  <a:cubicBezTo>
                    <a:pt x="204184" y="200571"/>
                    <a:pt x="208268" y="200571"/>
                    <a:pt x="208268" y="200571"/>
                  </a:cubicBezTo>
                  <a:cubicBezTo>
                    <a:pt x="208268" y="200571"/>
                    <a:pt x="208268" y="204664"/>
                    <a:pt x="208268" y="204664"/>
                  </a:cubicBezTo>
                  <a:cubicBezTo>
                    <a:pt x="208268" y="335649"/>
                    <a:pt x="208268" y="335649"/>
                    <a:pt x="208268" y="335649"/>
                  </a:cubicBezTo>
                  <a:cubicBezTo>
                    <a:pt x="208268" y="335649"/>
                    <a:pt x="208268" y="339742"/>
                    <a:pt x="208268" y="339742"/>
                  </a:cubicBezTo>
                  <a:cubicBezTo>
                    <a:pt x="208268" y="339742"/>
                    <a:pt x="204184" y="339742"/>
                    <a:pt x="204184" y="339742"/>
                  </a:cubicBezTo>
                  <a:cubicBezTo>
                    <a:pt x="69423" y="270156"/>
                    <a:pt x="69423" y="270156"/>
                    <a:pt x="69423" y="270156"/>
                  </a:cubicBezTo>
                  <a:cubicBezTo>
                    <a:pt x="69423" y="270156"/>
                    <a:pt x="65339" y="270156"/>
                    <a:pt x="65339" y="266063"/>
                  </a:cubicBezTo>
                  <a:lnTo>
                    <a:pt x="65339" y="204664"/>
                  </a:lnTo>
                  <a:close/>
                </a:path>
              </a:pathLst>
            </a:cu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7" name="Group 6"/>
          <p:cNvGrpSpPr/>
          <p:nvPr/>
        </p:nvGrpSpPr>
        <p:grpSpPr>
          <a:xfrm>
            <a:off x="2520289" y="4830772"/>
            <a:ext cx="4830638" cy="1928732"/>
            <a:chOff x="3031241" y="4386546"/>
            <a:chExt cx="4121726" cy="1828824"/>
          </a:xfrm>
        </p:grpSpPr>
        <p:grpSp>
          <p:nvGrpSpPr>
            <p:cNvPr id="60" name="Group 59"/>
            <p:cNvGrpSpPr/>
            <p:nvPr/>
          </p:nvGrpSpPr>
          <p:grpSpPr>
            <a:xfrm flipH="1">
              <a:off x="3031241" y="4386546"/>
              <a:ext cx="4121726" cy="1828824"/>
              <a:chOff x="3237996" y="4098676"/>
              <a:chExt cx="4404882" cy="1954461"/>
            </a:xfrm>
          </p:grpSpPr>
          <p:sp>
            <p:nvSpPr>
              <p:cNvPr id="62" name="Rectangle 37"/>
              <p:cNvSpPr>
                <a:spLocks noChangeArrowheads="1"/>
              </p:cNvSpPr>
              <p:nvPr/>
            </p:nvSpPr>
            <p:spPr>
              <a:xfrm flipH="1">
                <a:off x="3767775" y="5017842"/>
                <a:ext cx="1639995" cy="1035295"/>
              </a:xfrm>
              <a:prstGeom prst="rect">
                <a:avLst/>
              </a:pr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3" name="Rectangle 41"/>
              <p:cNvSpPr>
                <a:spLocks noChangeArrowheads="1"/>
              </p:cNvSpPr>
              <p:nvPr/>
            </p:nvSpPr>
            <p:spPr>
              <a:xfrm flipH="1">
                <a:off x="6398591" y="4098676"/>
                <a:ext cx="1244287" cy="155665"/>
              </a:xfrm>
              <a:prstGeom prst="rect">
                <a:avLst/>
              </a:pr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4" name="Freeform 44"/>
              <p:cNvSpPr/>
              <p:nvPr/>
            </p:nvSpPr>
            <p:spPr>
              <a:xfrm flipH="1">
                <a:off x="5407769" y="4098676"/>
                <a:ext cx="990821" cy="1954461"/>
              </a:xfrm>
              <a:custGeom>
                <a:avLst/>
                <a:gdLst/>
                <a:ahLst/>
                <a:cxnLst/>
                <a:rect l="0" t="0" r="r" b="b"/>
                <a:pathLst>
                  <a:path w="990821" h="1954461">
                    <a:moveTo>
                      <a:pt x="990821" y="1954461"/>
                    </a:moveTo>
                    <a:lnTo>
                      <a:pt x="0" y="155665"/>
                    </a:lnTo>
                    <a:lnTo>
                      <a:pt x="0" y="0"/>
                    </a:lnTo>
                    <a:lnTo>
                      <a:pt x="990821" y="919165"/>
                    </a:lnTo>
                    <a:lnTo>
                      <a:pt x="990821" y="1954461"/>
                    </a:lnTo>
                    <a:close/>
                  </a:path>
                </a:pathLst>
              </a:cu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5" name="Oval 64"/>
              <p:cNvSpPr/>
              <p:nvPr/>
            </p:nvSpPr>
            <p:spPr>
              <a:xfrm>
                <a:off x="3237996" y="5017841"/>
                <a:ext cx="1035295" cy="1035295"/>
              </a:xfrm>
              <a:prstGeom prst="ellipse">
                <a:avLst/>
              </a:prstGeom>
              <a:solidFill>
                <a:schemeClr val="accent4"/>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2" name="Freeform 81"/>
            <p:cNvSpPr>
              <a:spLocks noEditPoints="1"/>
            </p:cNvSpPr>
            <p:nvPr/>
          </p:nvSpPr>
          <p:spPr>
            <a:xfrm>
              <a:off x="6468227" y="5534859"/>
              <a:ext cx="400730" cy="392275"/>
            </a:xfrm>
            <a:custGeom>
              <a:avLst/>
              <a:gdLst/>
              <a:ahLst/>
              <a:cxnLst/>
              <a:rect l="0" t="0" r="r" b="b"/>
              <a:pathLst>
                <a:path w="400730" h="392275">
                  <a:moveTo>
                    <a:pt x="344628" y="244171"/>
                  </a:moveTo>
                  <a:cubicBezTo>
                    <a:pt x="344628" y="244171"/>
                    <a:pt x="400730" y="224157"/>
                    <a:pt x="400730" y="220154"/>
                  </a:cubicBezTo>
                  <a:cubicBezTo>
                    <a:pt x="400730" y="176123"/>
                    <a:pt x="400730" y="176123"/>
                    <a:pt x="400730" y="176123"/>
                  </a:cubicBezTo>
                  <a:cubicBezTo>
                    <a:pt x="400730" y="168118"/>
                    <a:pt x="344628" y="152107"/>
                    <a:pt x="344628" y="152107"/>
                  </a:cubicBezTo>
                  <a:cubicBezTo>
                    <a:pt x="336613" y="128090"/>
                    <a:pt x="336613" y="128090"/>
                    <a:pt x="336613" y="128090"/>
                  </a:cubicBezTo>
                  <a:cubicBezTo>
                    <a:pt x="336613" y="128090"/>
                    <a:pt x="360657" y="76053"/>
                    <a:pt x="356650" y="72051"/>
                  </a:cubicBezTo>
                  <a:cubicBezTo>
                    <a:pt x="328599" y="44031"/>
                    <a:pt x="328599" y="44031"/>
                    <a:pt x="328599" y="44031"/>
                  </a:cubicBezTo>
                  <a:cubicBezTo>
                    <a:pt x="324591" y="40028"/>
                    <a:pt x="272496" y="64045"/>
                    <a:pt x="272496" y="64045"/>
                  </a:cubicBezTo>
                  <a:cubicBezTo>
                    <a:pt x="248453" y="56039"/>
                    <a:pt x="248453" y="56039"/>
                    <a:pt x="248453" y="56039"/>
                  </a:cubicBezTo>
                  <a:cubicBezTo>
                    <a:pt x="224409" y="0"/>
                    <a:pt x="224409" y="0"/>
                    <a:pt x="224409" y="0"/>
                  </a:cubicBezTo>
                  <a:cubicBezTo>
                    <a:pt x="180329" y="0"/>
                    <a:pt x="180329" y="0"/>
                    <a:pt x="180329" y="0"/>
                  </a:cubicBezTo>
                  <a:cubicBezTo>
                    <a:pt x="176321" y="0"/>
                    <a:pt x="156285" y="56039"/>
                    <a:pt x="156285" y="56039"/>
                  </a:cubicBezTo>
                  <a:cubicBezTo>
                    <a:pt x="132241" y="64045"/>
                    <a:pt x="132241" y="64045"/>
                    <a:pt x="132241" y="64045"/>
                  </a:cubicBezTo>
                  <a:cubicBezTo>
                    <a:pt x="132241" y="64045"/>
                    <a:pt x="80146" y="40028"/>
                    <a:pt x="76139" y="44031"/>
                  </a:cubicBezTo>
                  <a:cubicBezTo>
                    <a:pt x="44080" y="72051"/>
                    <a:pt x="44080" y="72051"/>
                    <a:pt x="44080" y="72051"/>
                  </a:cubicBezTo>
                  <a:cubicBezTo>
                    <a:pt x="44080" y="76053"/>
                    <a:pt x="68124" y="128090"/>
                    <a:pt x="68124" y="128090"/>
                  </a:cubicBezTo>
                  <a:cubicBezTo>
                    <a:pt x="60110" y="152107"/>
                    <a:pt x="60110" y="152107"/>
                    <a:pt x="60110" y="152107"/>
                  </a:cubicBezTo>
                  <a:cubicBezTo>
                    <a:pt x="60110" y="152107"/>
                    <a:pt x="0" y="176123"/>
                    <a:pt x="0" y="180126"/>
                  </a:cubicBezTo>
                  <a:cubicBezTo>
                    <a:pt x="0" y="220154"/>
                    <a:pt x="0" y="220154"/>
                    <a:pt x="0" y="220154"/>
                  </a:cubicBezTo>
                  <a:cubicBezTo>
                    <a:pt x="0" y="224157"/>
                    <a:pt x="60110" y="244171"/>
                    <a:pt x="60110" y="244171"/>
                  </a:cubicBezTo>
                  <a:cubicBezTo>
                    <a:pt x="68124" y="268188"/>
                    <a:pt x="68124" y="268188"/>
                    <a:pt x="68124" y="268188"/>
                  </a:cubicBezTo>
                  <a:cubicBezTo>
                    <a:pt x="68124" y="268188"/>
                    <a:pt x="44080" y="320224"/>
                    <a:pt x="48088" y="320224"/>
                  </a:cubicBezTo>
                  <a:cubicBezTo>
                    <a:pt x="76139" y="352247"/>
                    <a:pt x="76139" y="352247"/>
                    <a:pt x="76139" y="352247"/>
                  </a:cubicBezTo>
                  <a:cubicBezTo>
                    <a:pt x="80146" y="356250"/>
                    <a:pt x="132241" y="332233"/>
                    <a:pt x="132241" y="332233"/>
                  </a:cubicBezTo>
                  <a:cubicBezTo>
                    <a:pt x="156285" y="340239"/>
                    <a:pt x="156285" y="340239"/>
                    <a:pt x="156285" y="340239"/>
                  </a:cubicBezTo>
                  <a:cubicBezTo>
                    <a:pt x="180329" y="392275"/>
                    <a:pt x="180329" y="392275"/>
                    <a:pt x="180329" y="392275"/>
                  </a:cubicBezTo>
                  <a:cubicBezTo>
                    <a:pt x="224409" y="392275"/>
                    <a:pt x="224409" y="392275"/>
                    <a:pt x="224409" y="392275"/>
                  </a:cubicBezTo>
                  <a:cubicBezTo>
                    <a:pt x="228416" y="392275"/>
                    <a:pt x="248453" y="340239"/>
                    <a:pt x="248453" y="340239"/>
                  </a:cubicBezTo>
                  <a:cubicBezTo>
                    <a:pt x="272496" y="328230"/>
                    <a:pt x="272496" y="328230"/>
                    <a:pt x="272496" y="328230"/>
                  </a:cubicBezTo>
                  <a:cubicBezTo>
                    <a:pt x="272496" y="328230"/>
                    <a:pt x="324591" y="352247"/>
                    <a:pt x="328599" y="352247"/>
                  </a:cubicBezTo>
                  <a:cubicBezTo>
                    <a:pt x="360657" y="320224"/>
                    <a:pt x="360657" y="320224"/>
                    <a:pt x="360657" y="320224"/>
                  </a:cubicBezTo>
                  <a:cubicBezTo>
                    <a:pt x="336613" y="268188"/>
                    <a:pt x="336613" y="268188"/>
                    <a:pt x="336613" y="268188"/>
                  </a:cubicBezTo>
                  <a:cubicBezTo>
                    <a:pt x="344628" y="244171"/>
                    <a:pt x="344628" y="244171"/>
                    <a:pt x="344628" y="244171"/>
                  </a:cubicBezTo>
                  <a:cubicBezTo>
                    <a:pt x="344628" y="244171"/>
                    <a:pt x="344628" y="244171"/>
                    <a:pt x="344628" y="244171"/>
                  </a:cubicBezTo>
                  <a:close/>
                  <a:moveTo>
                    <a:pt x="200365" y="260182"/>
                  </a:moveTo>
                  <a:cubicBezTo>
                    <a:pt x="168307" y="260182"/>
                    <a:pt x="140256" y="232163"/>
                    <a:pt x="140256" y="200140"/>
                  </a:cubicBezTo>
                  <a:cubicBezTo>
                    <a:pt x="140256" y="160112"/>
                    <a:pt x="168307" y="132093"/>
                    <a:pt x="200365" y="132093"/>
                  </a:cubicBezTo>
                  <a:cubicBezTo>
                    <a:pt x="236431" y="132093"/>
                    <a:pt x="264482" y="160112"/>
                    <a:pt x="264482" y="200140"/>
                  </a:cubicBezTo>
                  <a:cubicBezTo>
                    <a:pt x="264482" y="232163"/>
                    <a:pt x="236431" y="260182"/>
                    <a:pt x="200365" y="260182"/>
                  </a:cubicBezTo>
                  <a:close/>
                </a:path>
              </a:pathLst>
            </a:cu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68" name="Group 67"/>
          <p:cNvGrpSpPr/>
          <p:nvPr/>
        </p:nvGrpSpPr>
        <p:grpSpPr>
          <a:xfrm>
            <a:off x="209985" y="2901945"/>
            <a:ext cx="2473719" cy="2534762"/>
            <a:chOff x="705364" y="2937461"/>
            <a:chExt cx="2393449" cy="2403462"/>
          </a:xfrm>
        </p:grpSpPr>
        <p:sp>
          <p:nvSpPr>
            <p:cNvPr id="25" name="Freeform 5"/>
            <p:cNvSpPr/>
            <p:nvPr/>
          </p:nvSpPr>
          <p:spPr>
            <a:xfrm flipH="1">
              <a:off x="705364" y="2937461"/>
              <a:ext cx="2393448" cy="2403461"/>
            </a:xfrm>
            <a:custGeom>
              <a:avLst/>
              <a:gdLst/>
              <a:ahLst/>
              <a:cxnLst/>
              <a:rect l="0" t="0" r="r" b="b"/>
              <a:pathLst>
                <a:path w="2393448" h="2403461">
                  <a:moveTo>
                    <a:pt x="1194354" y="0"/>
                  </a:moveTo>
                  <a:cubicBezTo>
                    <a:pt x="1402892" y="0"/>
                    <a:pt x="1568775" y="166577"/>
                    <a:pt x="1568775" y="371228"/>
                  </a:cubicBezTo>
                  <a:cubicBezTo>
                    <a:pt x="1568775" y="575879"/>
                    <a:pt x="1402892" y="747215"/>
                    <a:pt x="1194354" y="747215"/>
                  </a:cubicBezTo>
                  <a:cubicBezTo>
                    <a:pt x="947900" y="747215"/>
                    <a:pt x="744102" y="951866"/>
                    <a:pt x="744102" y="1199351"/>
                  </a:cubicBezTo>
                  <a:cubicBezTo>
                    <a:pt x="744102" y="1451595"/>
                    <a:pt x="947900" y="1656246"/>
                    <a:pt x="1194354" y="1656246"/>
                  </a:cubicBezTo>
                  <a:cubicBezTo>
                    <a:pt x="1445548" y="1656246"/>
                    <a:pt x="1649346" y="1451595"/>
                    <a:pt x="1649346" y="1199351"/>
                  </a:cubicBezTo>
                  <a:cubicBezTo>
                    <a:pt x="1649346" y="994700"/>
                    <a:pt x="1815229" y="828123"/>
                    <a:pt x="2023767" y="828123"/>
                  </a:cubicBezTo>
                  <a:cubicBezTo>
                    <a:pt x="2227565" y="828123"/>
                    <a:pt x="2393448" y="994700"/>
                    <a:pt x="2393448" y="1199351"/>
                  </a:cubicBezTo>
                  <a:cubicBezTo>
                    <a:pt x="2393448" y="1865657"/>
                    <a:pt x="1857884" y="2403461"/>
                    <a:pt x="1194354" y="2403461"/>
                  </a:cubicBezTo>
                  <a:cubicBezTo>
                    <a:pt x="535564" y="2403461"/>
                    <a:pt x="0" y="1865657"/>
                    <a:pt x="0" y="1199351"/>
                  </a:cubicBezTo>
                  <a:cubicBezTo>
                    <a:pt x="0" y="537804"/>
                    <a:pt x="535564" y="0"/>
                    <a:pt x="1194354" y="0"/>
                  </a:cubicBezTo>
                  <a:close/>
                </a:path>
              </a:pathLst>
            </a:custGeom>
            <a:solidFill>
              <a:schemeClr val="accent1"/>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6" name="Freeform 6"/>
            <p:cNvSpPr/>
            <p:nvPr/>
          </p:nvSpPr>
          <p:spPr>
            <a:xfrm flipH="1">
              <a:off x="705364" y="2937461"/>
              <a:ext cx="1199729" cy="1574266"/>
            </a:xfrm>
            <a:custGeom>
              <a:avLst/>
              <a:gdLst/>
              <a:ahLst/>
              <a:cxnLst/>
              <a:rect l="0" t="0" r="r" b="b"/>
              <a:pathLst>
                <a:path w="1199729" h="1574266">
                  <a:moveTo>
                    <a:pt x="0" y="746706"/>
                  </a:moveTo>
                  <a:cubicBezTo>
                    <a:pt x="251327" y="746706"/>
                    <a:pt x="455233" y="951218"/>
                    <a:pt x="455233" y="1198535"/>
                  </a:cubicBezTo>
                  <a:cubicBezTo>
                    <a:pt x="455233" y="1407803"/>
                    <a:pt x="621204" y="1574266"/>
                    <a:pt x="829852" y="1574266"/>
                  </a:cubicBezTo>
                  <a:cubicBezTo>
                    <a:pt x="1033759" y="1574266"/>
                    <a:pt x="1199729" y="1407803"/>
                    <a:pt x="1199729" y="1198535"/>
                  </a:cubicBezTo>
                  <a:cubicBezTo>
                    <a:pt x="1199729" y="537438"/>
                    <a:pt x="663882" y="0"/>
                    <a:pt x="0" y="0"/>
                  </a:cubicBezTo>
                  <a:lnTo>
                    <a:pt x="0" y="746706"/>
                  </a:lnTo>
                  <a:close/>
                </a:path>
              </a:pathLst>
            </a:custGeom>
            <a:solidFill>
              <a:schemeClr val="accent4"/>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7" name="Oval 7"/>
            <p:cNvSpPr>
              <a:spLocks noChangeArrowheads="1"/>
            </p:cNvSpPr>
            <p:nvPr/>
          </p:nvSpPr>
          <p:spPr>
            <a:xfrm flipH="1">
              <a:off x="1530552" y="2937461"/>
              <a:ext cx="743071" cy="747076"/>
            </a:xfrm>
            <a:prstGeom prst="ellipse">
              <a:avLst/>
            </a:prstGeom>
            <a:solidFill>
              <a:schemeClr val="accent1"/>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28" name="Freeform 8"/>
            <p:cNvSpPr/>
            <p:nvPr/>
          </p:nvSpPr>
          <p:spPr>
            <a:xfrm flipH="1">
              <a:off x="705364" y="4137190"/>
              <a:ext cx="1568259" cy="1203733"/>
            </a:xfrm>
            <a:custGeom>
              <a:avLst/>
              <a:gdLst/>
              <a:ahLst/>
              <a:cxnLst/>
              <a:rect l="0" t="0" r="r" b="b"/>
              <a:pathLst>
                <a:path w="1568259" h="1203733">
                  <a:moveTo>
                    <a:pt x="824402" y="0"/>
                  </a:moveTo>
                  <a:cubicBezTo>
                    <a:pt x="824402" y="252165"/>
                    <a:pt x="620670" y="456752"/>
                    <a:pt x="369560" y="456752"/>
                  </a:cubicBezTo>
                  <a:cubicBezTo>
                    <a:pt x="165828" y="456752"/>
                    <a:pt x="0" y="623277"/>
                    <a:pt x="0" y="832622"/>
                  </a:cubicBezTo>
                  <a:cubicBezTo>
                    <a:pt x="0" y="1037209"/>
                    <a:pt x="165828" y="1203733"/>
                    <a:pt x="369560" y="1203733"/>
                  </a:cubicBezTo>
                  <a:cubicBezTo>
                    <a:pt x="1032871" y="1203733"/>
                    <a:pt x="1568259" y="666097"/>
                    <a:pt x="1568259" y="0"/>
                  </a:cubicBezTo>
                  <a:lnTo>
                    <a:pt x="824402" y="0"/>
                  </a:lnTo>
                  <a:close/>
                </a:path>
              </a:pathLst>
            </a:custGeom>
            <a:solidFill>
              <a:schemeClr val="accent3"/>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9" name="Oval 9"/>
            <p:cNvSpPr>
              <a:spLocks noChangeArrowheads="1"/>
            </p:cNvSpPr>
            <p:nvPr/>
          </p:nvSpPr>
          <p:spPr>
            <a:xfrm flipH="1">
              <a:off x="705364" y="3764652"/>
              <a:ext cx="745073" cy="747076"/>
            </a:xfrm>
            <a:prstGeom prst="ellipse">
              <a:avLst/>
            </a:prstGeom>
            <a:solidFill>
              <a:schemeClr val="accent4"/>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0" name="Freeform 10"/>
            <p:cNvSpPr/>
            <p:nvPr/>
          </p:nvSpPr>
          <p:spPr>
            <a:xfrm flipH="1">
              <a:off x="1905093" y="3764652"/>
              <a:ext cx="1193719" cy="1576271"/>
            </a:xfrm>
            <a:custGeom>
              <a:avLst/>
              <a:gdLst/>
              <a:ahLst/>
              <a:cxnLst/>
              <a:rect l="0" t="0" r="r" b="b"/>
              <a:pathLst>
                <a:path w="1193719" h="1576271">
                  <a:moveTo>
                    <a:pt x="1193719" y="828614"/>
                  </a:moveTo>
                  <a:cubicBezTo>
                    <a:pt x="947396" y="828614"/>
                    <a:pt x="743706" y="623841"/>
                    <a:pt x="743706" y="371448"/>
                  </a:cubicBezTo>
                  <a:cubicBezTo>
                    <a:pt x="743706" y="166675"/>
                    <a:pt x="577912" y="0"/>
                    <a:pt x="369484" y="0"/>
                  </a:cubicBezTo>
                  <a:cubicBezTo>
                    <a:pt x="165794" y="0"/>
                    <a:pt x="0" y="166675"/>
                    <a:pt x="0" y="371448"/>
                  </a:cubicBezTo>
                  <a:cubicBezTo>
                    <a:pt x="0" y="1038148"/>
                    <a:pt x="535279" y="1576271"/>
                    <a:pt x="1193719" y="1576271"/>
                  </a:cubicBezTo>
                  <a:lnTo>
                    <a:pt x="1193719" y="828614"/>
                  </a:lnTo>
                  <a:close/>
                </a:path>
              </a:pathLst>
            </a:custGeom>
            <a:solidFill>
              <a:schemeClr val="accent2"/>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31" name="Oval 11"/>
            <p:cNvSpPr>
              <a:spLocks noChangeArrowheads="1"/>
            </p:cNvSpPr>
            <p:nvPr/>
          </p:nvSpPr>
          <p:spPr>
            <a:xfrm flipH="1">
              <a:off x="1530552" y="4593847"/>
              <a:ext cx="743071" cy="747076"/>
            </a:xfrm>
            <a:prstGeom prst="ellipse">
              <a:avLst/>
            </a:prstGeom>
            <a:solidFill>
              <a:schemeClr val="accent3"/>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2" name="Oval 7"/>
            <p:cNvSpPr>
              <a:spLocks noChangeArrowheads="1"/>
            </p:cNvSpPr>
            <p:nvPr/>
          </p:nvSpPr>
          <p:spPr>
            <a:xfrm flipH="1">
              <a:off x="2273623" y="3763651"/>
              <a:ext cx="825190" cy="747076"/>
            </a:xfrm>
            <a:prstGeom prst="ellipse">
              <a:avLst/>
            </a:prstGeom>
            <a:solidFill>
              <a:schemeClr val="accent2"/>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3" name="Oval 32"/>
            <p:cNvSpPr/>
            <p:nvPr/>
          </p:nvSpPr>
          <p:spPr>
            <a:xfrm flipH="1">
              <a:off x="1450477" y="3682574"/>
              <a:ext cx="909310" cy="909310"/>
            </a:xfrm>
            <a:prstGeom prst="ellipse">
              <a:avLst/>
            </a:prstGeom>
            <a:solidFill>
              <a:schemeClr val="bg1"/>
            </a:solidFill>
            <a:ln>
              <a:noFill/>
            </a:ln>
          </p:spPr>
          <p:txBody>
            <a:bodyPr lIns="0" tIns="0" rIns="0" bIns="0" anchor="ctr"/>
            <a:lstStyle/>
            <a:p>
              <a:pPr algn="ctr">
                <a:lnSpc>
                  <a:spcPct val="120000"/>
                </a:lnSpc>
                <a:spcBef>
                  <a:spcPts val="0"/>
                </a:spcBef>
                <a:spcAft>
                  <a:spcPts val="0"/>
                </a:spcAft>
              </a:pPr>
              <a:r>
                <a:rPr lang="en-US" sz="3200" b="1">
                  <a:solidFill>
                    <a:schemeClr val="tx1">
                      <a:lumMod val="75000"/>
                      <a:lumOff val="25000"/>
                    </a:schemeClr>
                  </a:solidFill>
                  <a:latin typeface="Arial"/>
                  <a:ea typeface="微软雅黑"/>
                </a:rPr>
                <a:t>Q</a:t>
              </a:r>
            </a:p>
          </p:txBody>
        </p:sp>
      </p:grpSp>
      <p:sp>
        <p:nvSpPr>
          <p:cNvPr id="53" name="任意多边形 52"/>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55" name="任意多边形 54"/>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66"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accent1"/>
                </a:solidFill>
                <a:latin typeface="Arial"/>
                <a:ea typeface="微软雅黑"/>
              </a:rPr>
              <a:t>常见问题</a:t>
            </a:r>
            <a:r>
              <a:rPr lang="en-US" sz="2000">
                <a:solidFill>
                  <a:schemeClr val="accent1"/>
                </a:solidFill>
                <a:latin typeface="Arial"/>
                <a:ea typeface="微软雅黑"/>
              </a:rPr>
              <a:t>——</a:t>
            </a:r>
            <a:r>
              <a:rPr lang="zh-CN" sz="2000">
                <a:solidFill>
                  <a:schemeClr val="accent1"/>
                </a:solidFill>
                <a:latin typeface="Arial"/>
                <a:ea typeface="微软雅黑"/>
              </a:rPr>
              <a:t>书</a:t>
            </a:r>
            <a:endParaRPr lang="en-US" sz="2000">
              <a:solidFill>
                <a:schemeClr val="accent1"/>
              </a:solidFill>
              <a:latin typeface="Arial"/>
              <a:ea typeface="微软雅黑"/>
            </a:endParaRPr>
          </a:p>
        </p:txBody>
      </p:sp>
      <p:sp>
        <p:nvSpPr>
          <p:cNvPr id="67" name="矩形 66"/>
          <p:cNvSpPr/>
          <p:nvPr/>
        </p:nvSpPr>
        <p:spPr>
          <a:xfrm>
            <a:off x="4620567" y="1830377"/>
            <a:ext cx="2682882" cy="646331"/>
          </a:xfrm>
          <a:prstGeom prst="rect">
            <a:avLst/>
          </a:prstGeom>
        </p:spPr>
        <p:txBody>
          <a:bodyPr wrap="square">
            <a:spAutoFit/>
          </a:bodyPr>
          <a:lstStyle/>
          <a:p>
            <a:r>
              <a:rPr lang="zh-CN" b="1">
                <a:solidFill>
                  <a:schemeClr val="bg1"/>
                </a:solidFill>
              </a:rPr>
              <a:t>一次能借多少本书，借期多长时间？</a:t>
            </a:r>
            <a:endParaRPr lang="zh-CN">
              <a:solidFill>
                <a:schemeClr val="bg1"/>
              </a:solidFill>
            </a:endParaRPr>
          </a:p>
        </p:txBody>
      </p:sp>
      <p:sp>
        <p:nvSpPr>
          <p:cNvPr id="77" name="TextBox 2"/>
          <p:cNvSpPr txBox="1">
            <a:spLocks noChangeArrowheads="1"/>
          </p:cNvSpPr>
          <p:nvPr/>
        </p:nvSpPr>
        <p:spPr>
          <a:xfrm>
            <a:off x="7840991" y="1616065"/>
            <a:ext cx="4340574" cy="953135"/>
          </a:xfrm>
          <a:prstGeom prst="rect">
            <a:avLst/>
          </a:prstGeom>
          <a:noFill/>
          <a:ln>
            <a:noFill/>
          </a:ln>
        </p:spPr>
        <p:txBody>
          <a:bodyPr wrap="square">
            <a:spAutoFit/>
          </a:bodyPr>
          <a:lstStyle/>
          <a:p>
            <a:pPr algn="l"/>
            <a:r>
              <a:rPr lang="zh-CN" b="1">
                <a:solidFill>
                  <a:schemeClr val="tx1"/>
                </a:solidFill>
              </a:rPr>
              <a:t>借书册数：</a:t>
            </a:r>
            <a:r>
              <a:rPr lang="en-US" b="1">
                <a:solidFill>
                  <a:schemeClr val="tx1"/>
                </a:solidFill>
              </a:rPr>
              <a:t>10</a:t>
            </a:r>
            <a:r>
              <a:rPr lang="zh-CN" b="1">
                <a:solidFill>
                  <a:schemeClr val="tx1"/>
                </a:solidFill>
              </a:rPr>
              <a:t>本，其中</a:t>
            </a:r>
            <a:r>
              <a:rPr lang="en-US" b="1">
                <a:solidFill>
                  <a:schemeClr val="tx1"/>
                </a:solidFill>
              </a:rPr>
              <a:t>I</a:t>
            </a:r>
            <a:r>
              <a:rPr lang="zh-CN" b="1">
                <a:solidFill>
                  <a:schemeClr val="tx1"/>
                </a:solidFill>
              </a:rPr>
              <a:t>类（即文学类）不超过</a:t>
            </a:r>
            <a:r>
              <a:rPr lang="en-US" b="1">
                <a:solidFill>
                  <a:schemeClr val="tx1"/>
                </a:solidFill>
              </a:rPr>
              <a:t>3</a:t>
            </a:r>
            <a:r>
              <a:rPr lang="zh-CN" b="1">
                <a:solidFill>
                  <a:schemeClr val="tx1"/>
                </a:solidFill>
              </a:rPr>
              <a:t>本</a:t>
            </a:r>
            <a:endParaRPr lang="en-US" b="1">
              <a:solidFill>
                <a:schemeClr val="tx1"/>
              </a:solidFill>
            </a:endParaRPr>
          </a:p>
          <a:p>
            <a:pPr algn="l"/>
            <a:r>
              <a:rPr lang="zh-CN" b="1">
                <a:solidFill>
                  <a:schemeClr val="tx1"/>
                </a:solidFill>
              </a:rPr>
              <a:t>借书期限：</a:t>
            </a:r>
            <a:r>
              <a:rPr lang="en-US" b="1">
                <a:solidFill>
                  <a:schemeClr val="tx1"/>
                </a:solidFill>
              </a:rPr>
              <a:t>30</a:t>
            </a:r>
            <a:r>
              <a:rPr lang="zh-CN" b="1">
                <a:solidFill>
                  <a:schemeClr val="tx1"/>
                </a:solidFill>
              </a:rPr>
              <a:t>天</a:t>
            </a:r>
            <a:endParaRPr lang="zh-CN" sz="2000" b="1">
              <a:solidFill>
                <a:schemeClr val="tx1"/>
              </a:solidFill>
            </a:endParaRPr>
          </a:p>
        </p:txBody>
      </p:sp>
      <p:sp>
        <p:nvSpPr>
          <p:cNvPr id="78" name="矩形 77"/>
          <p:cNvSpPr/>
          <p:nvPr/>
        </p:nvSpPr>
        <p:spPr>
          <a:xfrm>
            <a:off x="4760586" y="3187700"/>
            <a:ext cx="2735132" cy="646331"/>
          </a:xfrm>
          <a:prstGeom prst="rect">
            <a:avLst/>
          </a:prstGeom>
        </p:spPr>
        <p:txBody>
          <a:bodyPr wrap="square">
            <a:spAutoFit/>
          </a:bodyPr>
          <a:lstStyle/>
          <a:p>
            <a:r>
              <a:rPr lang="zh-CN" b="1">
                <a:solidFill>
                  <a:schemeClr val="bg1"/>
                </a:solidFill>
              </a:rPr>
              <a:t>借期到了，书没有看完怎么办？</a:t>
            </a:r>
            <a:endParaRPr lang="zh-CN">
              <a:solidFill>
                <a:schemeClr val="bg1"/>
              </a:solidFill>
            </a:endParaRPr>
          </a:p>
        </p:txBody>
      </p:sp>
      <p:sp>
        <p:nvSpPr>
          <p:cNvPr id="79" name="TextBox 6"/>
          <p:cNvSpPr txBox="1">
            <a:spLocks noChangeArrowheads="1"/>
          </p:cNvSpPr>
          <p:nvPr/>
        </p:nvSpPr>
        <p:spPr>
          <a:xfrm>
            <a:off x="7840991" y="3044821"/>
            <a:ext cx="4200555" cy="645160"/>
          </a:xfrm>
          <a:prstGeom prst="rect">
            <a:avLst/>
          </a:prstGeom>
          <a:noFill/>
          <a:ln>
            <a:noFill/>
          </a:ln>
        </p:spPr>
        <p:txBody>
          <a:bodyPr wrap="square">
            <a:spAutoFit/>
          </a:bodyPr>
          <a:lstStyle/>
          <a:p>
            <a:r>
              <a:rPr lang="zh-CN" b="1">
                <a:solidFill>
                  <a:schemeClr val="tx1"/>
                </a:solidFill>
              </a:rPr>
              <a:t>可以到图书馆</a:t>
            </a:r>
            <a:r>
              <a:rPr lang="zh-CN" b="1"/>
              <a:t>一楼大厅</a:t>
            </a:r>
            <a:r>
              <a:rPr lang="zh-CN" b="1">
                <a:solidFill>
                  <a:schemeClr val="tx1"/>
                </a:solidFill>
              </a:rPr>
              <a:t>服务台办理续借手续。</a:t>
            </a:r>
            <a:endParaRPr lang="en-US" b="1">
              <a:solidFill>
                <a:schemeClr val="tx1"/>
              </a:solidFill>
            </a:endParaRPr>
          </a:p>
        </p:txBody>
      </p:sp>
      <p:sp>
        <p:nvSpPr>
          <p:cNvPr id="80" name="矩形 79"/>
          <p:cNvSpPr/>
          <p:nvPr/>
        </p:nvSpPr>
        <p:spPr>
          <a:xfrm>
            <a:off x="4620566" y="4687895"/>
            <a:ext cx="2741456" cy="369332"/>
          </a:xfrm>
          <a:prstGeom prst="rect">
            <a:avLst/>
          </a:prstGeom>
        </p:spPr>
        <p:txBody>
          <a:bodyPr wrap="none">
            <a:spAutoFit/>
          </a:bodyPr>
          <a:lstStyle/>
          <a:p>
            <a:r>
              <a:rPr lang="zh-CN" b="1">
                <a:solidFill>
                  <a:schemeClr val="bg1"/>
                </a:solidFill>
              </a:rPr>
              <a:t>假期到期的图书怎么办？</a:t>
            </a:r>
            <a:endParaRPr lang="zh-CN">
              <a:solidFill>
                <a:schemeClr val="bg1"/>
              </a:solidFill>
            </a:endParaRPr>
          </a:p>
        </p:txBody>
      </p:sp>
      <p:sp>
        <p:nvSpPr>
          <p:cNvPr id="81" name="TextBox 8"/>
          <p:cNvSpPr txBox="1">
            <a:spLocks noChangeArrowheads="1"/>
          </p:cNvSpPr>
          <p:nvPr/>
        </p:nvSpPr>
        <p:spPr>
          <a:xfrm>
            <a:off x="7840991" y="4545022"/>
            <a:ext cx="3920518" cy="645160"/>
          </a:xfrm>
          <a:prstGeom prst="rect">
            <a:avLst/>
          </a:prstGeom>
          <a:noFill/>
          <a:ln>
            <a:noFill/>
          </a:ln>
        </p:spPr>
        <p:txBody>
          <a:bodyPr wrap="square">
            <a:spAutoFit/>
          </a:bodyPr>
          <a:lstStyle/>
          <a:p>
            <a:r>
              <a:rPr lang="zh-CN" b="1">
                <a:solidFill>
                  <a:schemeClr val="tx1"/>
                </a:solidFill>
              </a:rPr>
              <a:t>必须在开学后一周内到图书馆柜台办理还书手续。</a:t>
            </a:r>
            <a:endParaRPr lang="en-US" b="1">
              <a:solidFill>
                <a:schemeClr val="tx1"/>
              </a:solidFill>
            </a:endParaRPr>
          </a:p>
        </p:txBody>
      </p:sp>
      <p:sp>
        <p:nvSpPr>
          <p:cNvPr id="82" name="矩形 81"/>
          <p:cNvSpPr/>
          <p:nvPr/>
        </p:nvSpPr>
        <p:spPr>
          <a:xfrm>
            <a:off x="4900605" y="6045217"/>
            <a:ext cx="2276585" cy="369332"/>
          </a:xfrm>
          <a:prstGeom prst="rect">
            <a:avLst/>
          </a:prstGeom>
        </p:spPr>
        <p:txBody>
          <a:bodyPr wrap="none">
            <a:spAutoFit/>
          </a:bodyPr>
          <a:lstStyle/>
          <a:p>
            <a:r>
              <a:rPr lang="zh-CN" b="1">
                <a:solidFill>
                  <a:schemeClr val="bg1"/>
                </a:solidFill>
              </a:rPr>
              <a:t>超期图书如何处理？</a:t>
            </a:r>
            <a:endParaRPr lang="zh-CN">
              <a:solidFill>
                <a:schemeClr val="bg1"/>
              </a:solidFill>
            </a:endParaRPr>
          </a:p>
        </p:txBody>
      </p:sp>
      <p:sp>
        <p:nvSpPr>
          <p:cNvPr id="83" name="TextBox 2"/>
          <p:cNvSpPr txBox="1">
            <a:spLocks noChangeArrowheads="1"/>
          </p:cNvSpPr>
          <p:nvPr/>
        </p:nvSpPr>
        <p:spPr>
          <a:xfrm>
            <a:off x="7840992" y="5902344"/>
            <a:ext cx="4107164" cy="646331"/>
          </a:xfrm>
          <a:prstGeom prst="rect">
            <a:avLst/>
          </a:prstGeom>
          <a:noFill/>
          <a:ln>
            <a:noFill/>
          </a:ln>
        </p:spPr>
        <p:txBody>
          <a:bodyPr wrap="square">
            <a:spAutoFit/>
          </a:bodyPr>
          <a:lstStyle/>
          <a:p>
            <a:r>
              <a:rPr lang="zh-CN" b="1">
                <a:solidFill>
                  <a:schemeClr val="tx1"/>
                </a:solidFill>
              </a:rPr>
              <a:t>外借图书超过借阅期，每册图书每超一天产生罚金</a:t>
            </a:r>
            <a:r>
              <a:rPr lang="en-US" b="1">
                <a:solidFill>
                  <a:schemeClr val="tx1"/>
                </a:solidFill>
              </a:rPr>
              <a:t>0.1</a:t>
            </a:r>
            <a:r>
              <a:rPr lang="zh-CN" b="1">
                <a:solidFill>
                  <a:schemeClr val="tx1"/>
                </a:solidFill>
              </a:rPr>
              <a:t>元</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2520292" y="1544623"/>
            <a:ext cx="5072376" cy="2005048"/>
            <a:chOff x="3031240" y="2154739"/>
            <a:chExt cx="4907784" cy="1901186"/>
          </a:xfrm>
        </p:grpSpPr>
        <p:grpSp>
          <p:nvGrpSpPr>
            <p:cNvPr id="3" name="Group 33"/>
            <p:cNvGrpSpPr/>
            <p:nvPr/>
          </p:nvGrpSpPr>
          <p:grpSpPr>
            <a:xfrm flipH="1">
              <a:off x="3031240" y="2154739"/>
              <a:ext cx="4907784" cy="1901186"/>
              <a:chOff x="2397937" y="1713547"/>
              <a:chExt cx="5244941" cy="2031794"/>
            </a:xfrm>
          </p:grpSpPr>
          <p:sp>
            <p:nvSpPr>
              <p:cNvPr id="38" name="Rectangle 34"/>
              <p:cNvSpPr>
                <a:spLocks noChangeArrowheads="1"/>
              </p:cNvSpPr>
              <p:nvPr/>
            </p:nvSpPr>
            <p:spPr>
              <a:xfrm flipH="1">
                <a:off x="3767775" y="1785939"/>
                <a:ext cx="1639995" cy="1035295"/>
              </a:xfrm>
              <a:prstGeom prst="rect">
                <a:avLst/>
              </a:pr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39" name="Rectangle 38"/>
              <p:cNvSpPr>
                <a:spLocks noChangeArrowheads="1"/>
              </p:cNvSpPr>
              <p:nvPr/>
            </p:nvSpPr>
            <p:spPr>
              <a:xfrm flipH="1">
                <a:off x="6398591" y="3589676"/>
                <a:ext cx="1244287" cy="155665"/>
              </a:xfrm>
              <a:prstGeom prst="rect">
                <a:avLst/>
              </a:pr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0" name="Freeform 42"/>
              <p:cNvSpPr/>
              <p:nvPr/>
            </p:nvSpPr>
            <p:spPr>
              <a:xfrm flipH="1">
                <a:off x="5407769" y="1785939"/>
                <a:ext cx="990821" cy="1959402"/>
              </a:xfrm>
              <a:custGeom>
                <a:avLst/>
                <a:gdLst/>
                <a:ahLst/>
                <a:cxnLst/>
                <a:rect l="0" t="0" r="r" b="b"/>
                <a:pathLst>
                  <a:path w="990821" h="1959402">
                    <a:moveTo>
                      <a:pt x="0" y="1803737"/>
                    </a:moveTo>
                    <a:lnTo>
                      <a:pt x="990821" y="0"/>
                    </a:lnTo>
                    <a:lnTo>
                      <a:pt x="990821" y="1035296"/>
                    </a:lnTo>
                    <a:lnTo>
                      <a:pt x="0" y="1959402"/>
                    </a:lnTo>
                    <a:lnTo>
                      <a:pt x="0" y="1803737"/>
                    </a:lnTo>
                    <a:close/>
                  </a:path>
                </a:pathLst>
              </a:cu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1" name="Oval 40"/>
              <p:cNvSpPr/>
              <p:nvPr/>
            </p:nvSpPr>
            <p:spPr>
              <a:xfrm>
                <a:off x="2397937" y="1713547"/>
                <a:ext cx="1914955" cy="1158255"/>
              </a:xfrm>
              <a:prstGeom prst="ellipse">
                <a:avLst/>
              </a:prstGeom>
              <a:solidFill>
                <a:schemeClr val="accent1"/>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69" name="Shape 2102"/>
            <p:cNvSpPr/>
            <p:nvPr/>
          </p:nvSpPr>
          <p:spPr>
            <a:xfrm>
              <a:off x="6432083" y="2522136"/>
              <a:ext cx="473021" cy="378403"/>
            </a:xfrm>
            <a:custGeom>
              <a:avLst/>
              <a:gdLst/>
              <a:ahLst/>
              <a:cxnLst/>
              <a:rect l="0" t="0" r="r" b="b"/>
              <a:pathLst>
                <a:path w="473021" h="378403">
                  <a:moveTo>
                    <a:pt x="397316" y="189202"/>
                  </a:moveTo>
                  <a:cubicBezTo>
                    <a:pt x="373708" y="189202"/>
                    <a:pt x="367905" y="208437"/>
                    <a:pt x="365912" y="217564"/>
                  </a:cubicBezTo>
                  <a:cubicBezTo>
                    <a:pt x="352904" y="277093"/>
                    <a:pt x="299930" y="321625"/>
                    <a:pt x="236510" y="321625"/>
                  </a:cubicBezTo>
                  <a:cubicBezTo>
                    <a:pt x="199939" y="321625"/>
                    <a:pt x="166827" y="306822"/>
                    <a:pt x="142870" y="282856"/>
                  </a:cubicBezTo>
                  <a:cubicBezTo>
                    <a:pt x="131789" y="271767"/>
                    <a:pt x="113832" y="271767"/>
                    <a:pt x="102729" y="282856"/>
                  </a:cubicBezTo>
                  <a:cubicBezTo>
                    <a:pt x="91648" y="293946"/>
                    <a:pt x="91648" y="311902"/>
                    <a:pt x="102729" y="322991"/>
                  </a:cubicBezTo>
                  <a:cubicBezTo>
                    <a:pt x="136979" y="357223"/>
                    <a:pt x="184281" y="378403"/>
                    <a:pt x="236510" y="378403"/>
                  </a:cubicBezTo>
                  <a:cubicBezTo>
                    <a:pt x="321238" y="378403"/>
                    <a:pt x="392936" y="322711"/>
                    <a:pt x="417025" y="245944"/>
                  </a:cubicBezTo>
                  <a:lnTo>
                    <a:pt x="473021" y="245944"/>
                  </a:lnTo>
                  <a:lnTo>
                    <a:pt x="473021" y="189202"/>
                  </a:lnTo>
                  <a:cubicBezTo>
                    <a:pt x="473021" y="189202"/>
                    <a:pt x="397316" y="189202"/>
                    <a:pt x="397316" y="189202"/>
                  </a:cubicBezTo>
                  <a:close/>
                  <a:moveTo>
                    <a:pt x="107109" y="160821"/>
                  </a:moveTo>
                  <a:cubicBezTo>
                    <a:pt x="120095" y="101310"/>
                    <a:pt x="173091" y="56760"/>
                    <a:pt x="236510" y="56760"/>
                  </a:cubicBezTo>
                  <a:cubicBezTo>
                    <a:pt x="273082" y="56760"/>
                    <a:pt x="306194" y="71581"/>
                    <a:pt x="330151" y="95547"/>
                  </a:cubicBezTo>
                  <a:cubicBezTo>
                    <a:pt x="341232" y="106619"/>
                    <a:pt x="359233" y="106619"/>
                    <a:pt x="370292" y="95547"/>
                  </a:cubicBezTo>
                  <a:cubicBezTo>
                    <a:pt x="381373" y="84457"/>
                    <a:pt x="381373" y="66501"/>
                    <a:pt x="370292" y="55412"/>
                  </a:cubicBezTo>
                  <a:cubicBezTo>
                    <a:pt x="336064" y="21180"/>
                    <a:pt x="288762" y="0"/>
                    <a:pt x="236510" y="0"/>
                  </a:cubicBezTo>
                  <a:cubicBezTo>
                    <a:pt x="151783" y="0"/>
                    <a:pt x="80107" y="55674"/>
                    <a:pt x="55996" y="132441"/>
                  </a:cubicBezTo>
                  <a:lnTo>
                    <a:pt x="0" y="132441"/>
                  </a:lnTo>
                  <a:lnTo>
                    <a:pt x="0" y="189202"/>
                  </a:lnTo>
                  <a:lnTo>
                    <a:pt x="75705" y="189202"/>
                  </a:lnTo>
                  <a:cubicBezTo>
                    <a:pt x="99313" y="189202"/>
                    <a:pt x="105116" y="169966"/>
                    <a:pt x="107109" y="160821"/>
                  </a:cubicBezTo>
                  <a:close/>
                  <a:moveTo>
                    <a:pt x="160805" y="189202"/>
                  </a:moveTo>
                  <a:cubicBezTo>
                    <a:pt x="160805" y="230983"/>
                    <a:pt x="194705" y="264882"/>
                    <a:pt x="236510" y="264882"/>
                  </a:cubicBezTo>
                  <a:cubicBezTo>
                    <a:pt x="278316" y="264882"/>
                    <a:pt x="312172" y="230983"/>
                    <a:pt x="312172" y="189202"/>
                  </a:cubicBezTo>
                  <a:cubicBezTo>
                    <a:pt x="312172" y="147420"/>
                    <a:pt x="278316" y="113521"/>
                    <a:pt x="236510" y="113521"/>
                  </a:cubicBezTo>
                  <a:cubicBezTo>
                    <a:pt x="194705" y="113521"/>
                    <a:pt x="160805" y="147420"/>
                    <a:pt x="160805" y="189202"/>
                  </a:cubicBezTo>
                  <a:close/>
                </a:path>
              </a:pathLst>
            </a:custGeom>
            <a:solidFill>
              <a:schemeClr val="accent1"/>
            </a:solidFill>
            <a:ln>
              <a:noFill/>
            </a:ln>
          </p:spPr>
          <p:txBody>
            <a:bodyPr wrap="square" lIns="40181" tIns="40181" rIns="40181" bIns="40181" numCol="1" anchor="ctr"/>
            <a:lstStyle/>
            <a:p>
              <a:pPr lvl="0" algn="just">
                <a:lnSpc>
                  <a:spcPct val="120000"/>
                </a:lnSpc>
                <a:spcBef>
                  <a:spcPts val="0"/>
                </a:spcBef>
                <a:spcAft>
                  <a:spcPts val="0"/>
                </a:spcAft>
                <a:defRPr sz="3200">
                  <a:solidFill>
                    <a:srgbClr val="FFFFFF"/>
                  </a:solidFill>
                  <a:latin typeface="Helvetica Light"/>
                  <a:ea typeface="Helvetica Light"/>
                </a:defRPr>
              </a:pPr>
              <a:endParaRPr sz="800">
                <a:latin typeface="Arial"/>
                <a:ea typeface="微软雅黑"/>
              </a:endParaRPr>
            </a:p>
          </p:txBody>
        </p:sp>
      </p:grpSp>
      <p:grpSp>
        <p:nvGrpSpPr>
          <p:cNvPr id="4" name="Group 4"/>
          <p:cNvGrpSpPr/>
          <p:nvPr/>
        </p:nvGrpSpPr>
        <p:grpSpPr>
          <a:xfrm>
            <a:off x="2660308" y="2973386"/>
            <a:ext cx="4900647" cy="1033861"/>
            <a:chOff x="3031241" y="3232838"/>
            <a:chExt cx="4121726" cy="980307"/>
          </a:xfrm>
        </p:grpSpPr>
        <p:grpSp>
          <p:nvGrpSpPr>
            <p:cNvPr id="5" name="Group 41"/>
            <p:cNvGrpSpPr/>
            <p:nvPr/>
          </p:nvGrpSpPr>
          <p:grpSpPr>
            <a:xfrm flipH="1">
              <a:off x="3031241" y="3232838"/>
              <a:ext cx="4121726" cy="980307"/>
              <a:chOff x="3237996" y="2865710"/>
              <a:chExt cx="4404882" cy="1047652"/>
            </a:xfrm>
          </p:grpSpPr>
          <p:sp>
            <p:nvSpPr>
              <p:cNvPr id="48" name="Rectangle 35"/>
              <p:cNvSpPr>
                <a:spLocks noChangeArrowheads="1"/>
              </p:cNvSpPr>
              <p:nvPr/>
            </p:nvSpPr>
            <p:spPr>
              <a:xfrm flipH="1">
                <a:off x="3767775" y="2865710"/>
                <a:ext cx="1639995" cy="1032825"/>
              </a:xfrm>
              <a:prstGeom prst="rect">
                <a:avLst/>
              </a:pr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49" name="Rectangle 39"/>
              <p:cNvSpPr>
                <a:spLocks noChangeArrowheads="1"/>
              </p:cNvSpPr>
              <p:nvPr/>
            </p:nvSpPr>
            <p:spPr>
              <a:xfrm flipH="1">
                <a:off x="6398591" y="3757697"/>
                <a:ext cx="1244287" cy="155665"/>
              </a:xfrm>
              <a:prstGeom prst="rect">
                <a:avLst/>
              </a:pr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0" name="Freeform 43"/>
              <p:cNvSpPr/>
              <p:nvPr/>
            </p:nvSpPr>
            <p:spPr>
              <a:xfrm flipH="1">
                <a:off x="5407769" y="2865710"/>
                <a:ext cx="990821" cy="1047650"/>
              </a:xfrm>
              <a:custGeom>
                <a:avLst/>
                <a:gdLst/>
                <a:ahLst/>
                <a:cxnLst/>
                <a:rect l="0" t="0" r="r" b="b"/>
                <a:pathLst>
                  <a:path w="990821" h="1047650">
                    <a:moveTo>
                      <a:pt x="0" y="891985"/>
                    </a:moveTo>
                    <a:lnTo>
                      <a:pt x="990821" y="0"/>
                    </a:lnTo>
                    <a:lnTo>
                      <a:pt x="990821" y="1032825"/>
                    </a:lnTo>
                    <a:lnTo>
                      <a:pt x="0" y="1047650"/>
                    </a:lnTo>
                    <a:lnTo>
                      <a:pt x="0" y="891985"/>
                    </a:lnTo>
                    <a:close/>
                  </a:path>
                </a:pathLst>
              </a:cu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1" name="Oval 50"/>
              <p:cNvSpPr/>
              <p:nvPr/>
            </p:nvSpPr>
            <p:spPr>
              <a:xfrm>
                <a:off x="3237996" y="2866143"/>
                <a:ext cx="1035295" cy="1035295"/>
              </a:xfrm>
              <a:prstGeom prst="ellipse">
                <a:avLst/>
              </a:prstGeom>
              <a:solidFill>
                <a:schemeClr val="accent2"/>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0" name="Freeform 28"/>
            <p:cNvSpPr/>
            <p:nvPr/>
          </p:nvSpPr>
          <p:spPr>
            <a:xfrm>
              <a:off x="6529452" y="3525293"/>
              <a:ext cx="278281" cy="392275"/>
            </a:xfrm>
            <a:custGeom>
              <a:avLst/>
              <a:gdLst/>
              <a:ahLst/>
              <a:cxnLst/>
              <a:rect l="0" t="0" r="r" b="b"/>
              <a:pathLst>
                <a:path w="278281" h="392275">
                  <a:moveTo>
                    <a:pt x="271349" y="105003"/>
                  </a:moveTo>
                  <a:cubicBezTo>
                    <a:pt x="93090" y="12878"/>
                    <a:pt x="93090" y="12878"/>
                    <a:pt x="93090" y="12878"/>
                  </a:cubicBezTo>
                  <a:cubicBezTo>
                    <a:pt x="68332" y="0"/>
                    <a:pt x="20797" y="24765"/>
                    <a:pt x="6932" y="46558"/>
                  </a:cubicBezTo>
                  <a:cubicBezTo>
                    <a:pt x="0" y="56464"/>
                    <a:pt x="990" y="63398"/>
                    <a:pt x="990" y="67360"/>
                  </a:cubicBezTo>
                  <a:cubicBezTo>
                    <a:pt x="2971" y="275385"/>
                    <a:pt x="2971" y="275385"/>
                    <a:pt x="2971" y="275385"/>
                  </a:cubicBezTo>
                  <a:cubicBezTo>
                    <a:pt x="2971" y="279347"/>
                    <a:pt x="8913" y="285291"/>
                    <a:pt x="13865" y="288263"/>
                  </a:cubicBezTo>
                  <a:cubicBezTo>
                    <a:pt x="23768" y="294206"/>
                    <a:pt x="173307" y="388313"/>
                    <a:pt x="177268" y="390294"/>
                  </a:cubicBezTo>
                  <a:cubicBezTo>
                    <a:pt x="179249" y="392275"/>
                    <a:pt x="182220" y="392275"/>
                    <a:pt x="185191" y="392275"/>
                  </a:cubicBezTo>
                  <a:cubicBezTo>
                    <a:pt x="187171" y="392275"/>
                    <a:pt x="189152" y="392275"/>
                    <a:pt x="191133" y="391284"/>
                  </a:cubicBezTo>
                  <a:cubicBezTo>
                    <a:pt x="196084" y="389303"/>
                    <a:pt x="199055" y="384350"/>
                    <a:pt x="199055" y="380388"/>
                  </a:cubicBezTo>
                  <a:cubicBezTo>
                    <a:pt x="199055" y="162457"/>
                    <a:pt x="199055" y="162457"/>
                    <a:pt x="199055" y="162457"/>
                  </a:cubicBezTo>
                  <a:cubicBezTo>
                    <a:pt x="199055" y="157504"/>
                    <a:pt x="196084" y="153542"/>
                    <a:pt x="192123" y="150570"/>
                  </a:cubicBezTo>
                  <a:cubicBezTo>
                    <a:pt x="29710" y="60426"/>
                    <a:pt x="29710" y="60426"/>
                    <a:pt x="29710" y="60426"/>
                  </a:cubicBezTo>
                  <a:cubicBezTo>
                    <a:pt x="31690" y="56464"/>
                    <a:pt x="38623" y="49530"/>
                    <a:pt x="52487" y="42596"/>
                  </a:cubicBezTo>
                  <a:cubicBezTo>
                    <a:pt x="66352" y="35661"/>
                    <a:pt x="76255" y="37643"/>
                    <a:pt x="79226" y="38633"/>
                  </a:cubicBezTo>
                  <a:cubicBezTo>
                    <a:pt x="79226" y="38633"/>
                    <a:pt x="234707" y="121843"/>
                    <a:pt x="239658" y="124815"/>
                  </a:cubicBezTo>
                  <a:cubicBezTo>
                    <a:pt x="243620" y="126796"/>
                    <a:pt x="243620" y="127787"/>
                    <a:pt x="243620" y="131749"/>
                  </a:cubicBezTo>
                  <a:cubicBezTo>
                    <a:pt x="243620" y="135711"/>
                    <a:pt x="243620" y="338783"/>
                    <a:pt x="243620" y="338783"/>
                  </a:cubicBezTo>
                  <a:cubicBezTo>
                    <a:pt x="243620" y="348689"/>
                    <a:pt x="254513" y="352651"/>
                    <a:pt x="262436" y="352651"/>
                  </a:cubicBezTo>
                  <a:cubicBezTo>
                    <a:pt x="269368" y="352651"/>
                    <a:pt x="278281" y="345717"/>
                    <a:pt x="278281" y="338783"/>
                  </a:cubicBezTo>
                  <a:cubicBezTo>
                    <a:pt x="278281" y="115899"/>
                    <a:pt x="278281" y="115899"/>
                    <a:pt x="278281" y="115899"/>
                  </a:cubicBezTo>
                  <a:cubicBezTo>
                    <a:pt x="278281" y="110946"/>
                    <a:pt x="275310" y="106984"/>
                    <a:pt x="271349" y="105003"/>
                  </a:cubicBezTo>
                  <a:close/>
                </a:path>
              </a:pathLst>
            </a:cu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6" name="Group 5"/>
          <p:cNvGrpSpPr/>
          <p:nvPr/>
        </p:nvGrpSpPr>
        <p:grpSpPr>
          <a:xfrm>
            <a:off x="2660309" y="4402143"/>
            <a:ext cx="4760628" cy="1039160"/>
            <a:chOff x="3031241" y="4224704"/>
            <a:chExt cx="4121726" cy="985332"/>
          </a:xfrm>
        </p:grpSpPr>
        <p:grpSp>
          <p:nvGrpSpPr>
            <p:cNvPr id="7" name="Group 51"/>
            <p:cNvGrpSpPr/>
            <p:nvPr/>
          </p:nvGrpSpPr>
          <p:grpSpPr>
            <a:xfrm flipH="1">
              <a:off x="3031241" y="4224704"/>
              <a:ext cx="4121726" cy="985332"/>
              <a:chOff x="3237996" y="3925716"/>
              <a:chExt cx="4404882" cy="1053023"/>
            </a:xfrm>
          </p:grpSpPr>
          <p:sp>
            <p:nvSpPr>
              <p:cNvPr id="56" name="Rectangle 36"/>
              <p:cNvSpPr>
                <a:spLocks noChangeArrowheads="1"/>
              </p:cNvSpPr>
              <p:nvPr/>
            </p:nvSpPr>
            <p:spPr>
              <a:xfrm flipH="1">
                <a:off x="3767775" y="3943011"/>
                <a:ext cx="1639995" cy="1035295"/>
              </a:xfrm>
              <a:prstGeom prst="rect">
                <a:avLst/>
              </a:pr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7" name="Rectangle 40"/>
              <p:cNvSpPr>
                <a:spLocks noChangeArrowheads="1"/>
              </p:cNvSpPr>
              <p:nvPr/>
            </p:nvSpPr>
            <p:spPr>
              <a:xfrm flipH="1">
                <a:off x="6398591" y="3925716"/>
                <a:ext cx="1244287" cy="160606"/>
              </a:xfrm>
              <a:prstGeom prst="rect">
                <a:avLst/>
              </a:pr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8" name="Freeform 45"/>
              <p:cNvSpPr/>
              <p:nvPr/>
            </p:nvSpPr>
            <p:spPr>
              <a:xfrm flipH="1">
                <a:off x="5407769" y="3925716"/>
                <a:ext cx="990821" cy="1052592"/>
              </a:xfrm>
              <a:custGeom>
                <a:avLst/>
                <a:gdLst/>
                <a:ahLst/>
                <a:cxnLst/>
                <a:rect l="0" t="0" r="r" b="b"/>
                <a:pathLst>
                  <a:path w="990821" h="1052592">
                    <a:moveTo>
                      <a:pt x="990821" y="1052592"/>
                    </a:moveTo>
                    <a:lnTo>
                      <a:pt x="0" y="160607"/>
                    </a:lnTo>
                    <a:lnTo>
                      <a:pt x="0" y="0"/>
                    </a:lnTo>
                    <a:lnTo>
                      <a:pt x="990821" y="17296"/>
                    </a:lnTo>
                    <a:lnTo>
                      <a:pt x="990821" y="1052592"/>
                    </a:lnTo>
                    <a:close/>
                  </a:path>
                </a:pathLst>
              </a:cu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59" name="Oval 58"/>
              <p:cNvSpPr/>
              <p:nvPr/>
            </p:nvSpPr>
            <p:spPr>
              <a:xfrm>
                <a:off x="3237996" y="3943444"/>
                <a:ext cx="1035295" cy="1035295"/>
              </a:xfrm>
              <a:prstGeom prst="ellipse">
                <a:avLst/>
              </a:prstGeom>
              <a:solidFill>
                <a:schemeClr val="accent3"/>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1" name="Freeform 61"/>
            <p:cNvSpPr>
              <a:spLocks noEditPoints="1"/>
            </p:cNvSpPr>
            <p:nvPr/>
          </p:nvSpPr>
          <p:spPr>
            <a:xfrm>
              <a:off x="6472235" y="4547297"/>
              <a:ext cx="432870" cy="339742"/>
            </a:xfrm>
            <a:custGeom>
              <a:avLst/>
              <a:gdLst/>
              <a:ahLst/>
              <a:cxnLst/>
              <a:rect l="0" t="0" r="r" b="b"/>
              <a:pathLst>
                <a:path w="432870" h="339742">
                  <a:moveTo>
                    <a:pt x="77590" y="106425"/>
                  </a:moveTo>
                  <a:cubicBezTo>
                    <a:pt x="204184" y="45026"/>
                    <a:pt x="204184" y="45026"/>
                    <a:pt x="204184" y="45026"/>
                  </a:cubicBezTo>
                  <a:cubicBezTo>
                    <a:pt x="204184" y="45026"/>
                    <a:pt x="208268" y="45026"/>
                    <a:pt x="208268" y="45026"/>
                  </a:cubicBezTo>
                  <a:cubicBezTo>
                    <a:pt x="208268" y="45026"/>
                    <a:pt x="208268" y="45026"/>
                    <a:pt x="208268" y="45026"/>
                  </a:cubicBezTo>
                  <a:cubicBezTo>
                    <a:pt x="208268" y="171918"/>
                    <a:pt x="208268" y="171918"/>
                    <a:pt x="208268" y="171918"/>
                  </a:cubicBezTo>
                  <a:cubicBezTo>
                    <a:pt x="208268" y="171918"/>
                    <a:pt x="208268" y="176011"/>
                    <a:pt x="208268" y="176011"/>
                  </a:cubicBezTo>
                  <a:cubicBezTo>
                    <a:pt x="208268" y="176011"/>
                    <a:pt x="204184" y="176011"/>
                    <a:pt x="204184" y="176011"/>
                  </a:cubicBezTo>
                  <a:cubicBezTo>
                    <a:pt x="77590" y="110518"/>
                    <a:pt x="77590" y="110518"/>
                    <a:pt x="77590" y="110518"/>
                  </a:cubicBezTo>
                  <a:cubicBezTo>
                    <a:pt x="77590" y="110518"/>
                    <a:pt x="77590" y="110518"/>
                    <a:pt x="77590" y="110518"/>
                  </a:cubicBezTo>
                  <a:cubicBezTo>
                    <a:pt x="77590" y="106425"/>
                    <a:pt x="77590" y="106425"/>
                    <a:pt x="77590" y="106425"/>
                  </a:cubicBezTo>
                  <a:close/>
                  <a:moveTo>
                    <a:pt x="224602" y="45026"/>
                  </a:moveTo>
                  <a:cubicBezTo>
                    <a:pt x="224602" y="171918"/>
                    <a:pt x="224602" y="171918"/>
                    <a:pt x="224602" y="171918"/>
                  </a:cubicBezTo>
                  <a:cubicBezTo>
                    <a:pt x="224602" y="171918"/>
                    <a:pt x="224602" y="176011"/>
                    <a:pt x="224602" y="176011"/>
                  </a:cubicBezTo>
                  <a:cubicBezTo>
                    <a:pt x="224602" y="176011"/>
                    <a:pt x="228686" y="176011"/>
                    <a:pt x="228686" y="176011"/>
                  </a:cubicBezTo>
                  <a:cubicBezTo>
                    <a:pt x="355280" y="110518"/>
                    <a:pt x="355280" y="110518"/>
                    <a:pt x="355280" y="110518"/>
                  </a:cubicBezTo>
                  <a:cubicBezTo>
                    <a:pt x="355280" y="110518"/>
                    <a:pt x="355280" y="110518"/>
                    <a:pt x="355280" y="110518"/>
                  </a:cubicBezTo>
                  <a:cubicBezTo>
                    <a:pt x="355280" y="106425"/>
                    <a:pt x="355280" y="106425"/>
                    <a:pt x="355280" y="106425"/>
                  </a:cubicBezTo>
                  <a:cubicBezTo>
                    <a:pt x="228686" y="45026"/>
                    <a:pt x="228686" y="45026"/>
                    <a:pt x="228686" y="45026"/>
                  </a:cubicBezTo>
                  <a:cubicBezTo>
                    <a:pt x="228686" y="45026"/>
                    <a:pt x="224602" y="45026"/>
                    <a:pt x="224602" y="45026"/>
                  </a:cubicBezTo>
                  <a:cubicBezTo>
                    <a:pt x="224602" y="45026"/>
                    <a:pt x="224602" y="45026"/>
                    <a:pt x="224602" y="45026"/>
                  </a:cubicBezTo>
                  <a:close/>
                  <a:moveTo>
                    <a:pt x="196017" y="184197"/>
                  </a:moveTo>
                  <a:cubicBezTo>
                    <a:pt x="61255" y="118705"/>
                    <a:pt x="61255" y="118705"/>
                    <a:pt x="61255" y="118705"/>
                  </a:cubicBezTo>
                  <a:cubicBezTo>
                    <a:pt x="61255" y="118705"/>
                    <a:pt x="61255" y="118705"/>
                    <a:pt x="57172" y="118705"/>
                  </a:cubicBezTo>
                  <a:cubicBezTo>
                    <a:pt x="4084" y="143265"/>
                    <a:pt x="4084" y="143265"/>
                    <a:pt x="4084" y="143265"/>
                  </a:cubicBezTo>
                  <a:cubicBezTo>
                    <a:pt x="4084" y="147358"/>
                    <a:pt x="0" y="147358"/>
                    <a:pt x="0" y="147358"/>
                  </a:cubicBezTo>
                  <a:cubicBezTo>
                    <a:pt x="0" y="151451"/>
                    <a:pt x="4084" y="151451"/>
                    <a:pt x="4084" y="151451"/>
                  </a:cubicBezTo>
                  <a:cubicBezTo>
                    <a:pt x="134761" y="216944"/>
                    <a:pt x="134761" y="216944"/>
                    <a:pt x="134761" y="216944"/>
                  </a:cubicBezTo>
                  <a:cubicBezTo>
                    <a:pt x="138845" y="221037"/>
                    <a:pt x="138845" y="221037"/>
                    <a:pt x="138845" y="216944"/>
                  </a:cubicBezTo>
                  <a:cubicBezTo>
                    <a:pt x="196017" y="192384"/>
                    <a:pt x="196017" y="192384"/>
                    <a:pt x="196017" y="192384"/>
                  </a:cubicBezTo>
                  <a:cubicBezTo>
                    <a:pt x="196017" y="192384"/>
                    <a:pt x="196017" y="188291"/>
                    <a:pt x="196017" y="188291"/>
                  </a:cubicBezTo>
                  <a:cubicBezTo>
                    <a:pt x="196017" y="184197"/>
                    <a:pt x="196017" y="184197"/>
                    <a:pt x="196017" y="184197"/>
                  </a:cubicBezTo>
                  <a:close/>
                  <a:moveTo>
                    <a:pt x="428786" y="65492"/>
                  </a:moveTo>
                  <a:cubicBezTo>
                    <a:pt x="428786" y="69586"/>
                    <a:pt x="432870" y="69586"/>
                    <a:pt x="432870" y="69586"/>
                  </a:cubicBezTo>
                  <a:cubicBezTo>
                    <a:pt x="432870" y="73679"/>
                    <a:pt x="428786" y="73679"/>
                    <a:pt x="428786" y="73679"/>
                  </a:cubicBezTo>
                  <a:cubicBezTo>
                    <a:pt x="375698" y="102332"/>
                    <a:pt x="375698" y="102332"/>
                    <a:pt x="375698" y="102332"/>
                  </a:cubicBezTo>
                  <a:cubicBezTo>
                    <a:pt x="371615" y="102332"/>
                    <a:pt x="371615" y="102332"/>
                    <a:pt x="371615" y="102332"/>
                  </a:cubicBezTo>
                  <a:cubicBezTo>
                    <a:pt x="236853" y="36839"/>
                    <a:pt x="236853" y="36839"/>
                    <a:pt x="236853" y="36839"/>
                  </a:cubicBezTo>
                  <a:cubicBezTo>
                    <a:pt x="236853" y="32746"/>
                    <a:pt x="236853" y="32746"/>
                    <a:pt x="236853" y="32746"/>
                  </a:cubicBezTo>
                  <a:cubicBezTo>
                    <a:pt x="236853" y="28653"/>
                    <a:pt x="236853" y="28653"/>
                    <a:pt x="236853" y="28653"/>
                  </a:cubicBezTo>
                  <a:cubicBezTo>
                    <a:pt x="294025" y="0"/>
                    <a:pt x="294025" y="0"/>
                    <a:pt x="294025" y="0"/>
                  </a:cubicBezTo>
                  <a:cubicBezTo>
                    <a:pt x="294025" y="0"/>
                    <a:pt x="294025" y="0"/>
                    <a:pt x="294025" y="0"/>
                  </a:cubicBezTo>
                  <a:cubicBezTo>
                    <a:pt x="428786" y="65492"/>
                    <a:pt x="428786" y="65492"/>
                    <a:pt x="428786" y="65492"/>
                  </a:cubicBezTo>
                  <a:close/>
                  <a:moveTo>
                    <a:pt x="428786" y="143265"/>
                  </a:moveTo>
                  <a:cubicBezTo>
                    <a:pt x="428786" y="147358"/>
                    <a:pt x="432870" y="147358"/>
                    <a:pt x="432870" y="147358"/>
                  </a:cubicBezTo>
                  <a:cubicBezTo>
                    <a:pt x="432870" y="151451"/>
                    <a:pt x="428786" y="151451"/>
                    <a:pt x="428786" y="151451"/>
                  </a:cubicBezTo>
                  <a:cubicBezTo>
                    <a:pt x="294025" y="216944"/>
                    <a:pt x="294025" y="216944"/>
                    <a:pt x="294025" y="216944"/>
                  </a:cubicBezTo>
                  <a:cubicBezTo>
                    <a:pt x="294025" y="221037"/>
                    <a:pt x="294025" y="221037"/>
                    <a:pt x="294025" y="216944"/>
                  </a:cubicBezTo>
                  <a:cubicBezTo>
                    <a:pt x="236853" y="192384"/>
                    <a:pt x="236853" y="192384"/>
                    <a:pt x="236853" y="192384"/>
                  </a:cubicBezTo>
                  <a:cubicBezTo>
                    <a:pt x="236853" y="192384"/>
                    <a:pt x="236853" y="188291"/>
                    <a:pt x="236853" y="188291"/>
                  </a:cubicBezTo>
                  <a:cubicBezTo>
                    <a:pt x="236853" y="184197"/>
                    <a:pt x="236853" y="184197"/>
                    <a:pt x="236853" y="184197"/>
                  </a:cubicBezTo>
                  <a:cubicBezTo>
                    <a:pt x="371615" y="118705"/>
                    <a:pt x="371615" y="118705"/>
                    <a:pt x="371615" y="118705"/>
                  </a:cubicBezTo>
                  <a:cubicBezTo>
                    <a:pt x="371615" y="118705"/>
                    <a:pt x="371615" y="118705"/>
                    <a:pt x="375698" y="118705"/>
                  </a:cubicBezTo>
                  <a:cubicBezTo>
                    <a:pt x="428786" y="143265"/>
                    <a:pt x="428786" y="143265"/>
                    <a:pt x="428786" y="143265"/>
                  </a:cubicBezTo>
                  <a:close/>
                  <a:moveTo>
                    <a:pt x="196017" y="28653"/>
                  </a:moveTo>
                  <a:cubicBezTo>
                    <a:pt x="138845" y="0"/>
                    <a:pt x="138845" y="0"/>
                    <a:pt x="138845" y="0"/>
                  </a:cubicBezTo>
                  <a:cubicBezTo>
                    <a:pt x="138845" y="0"/>
                    <a:pt x="138845" y="0"/>
                    <a:pt x="134761" y="0"/>
                  </a:cubicBezTo>
                  <a:cubicBezTo>
                    <a:pt x="4084" y="65492"/>
                    <a:pt x="4084" y="65492"/>
                    <a:pt x="4084" y="65492"/>
                  </a:cubicBezTo>
                  <a:cubicBezTo>
                    <a:pt x="4084" y="69586"/>
                    <a:pt x="0" y="69586"/>
                    <a:pt x="0" y="69586"/>
                  </a:cubicBezTo>
                  <a:cubicBezTo>
                    <a:pt x="0" y="73679"/>
                    <a:pt x="4084" y="73679"/>
                    <a:pt x="4084" y="73679"/>
                  </a:cubicBezTo>
                  <a:cubicBezTo>
                    <a:pt x="57172" y="102332"/>
                    <a:pt x="57172" y="102332"/>
                    <a:pt x="57172" y="102332"/>
                  </a:cubicBezTo>
                  <a:cubicBezTo>
                    <a:pt x="61255" y="102332"/>
                    <a:pt x="61255" y="102332"/>
                    <a:pt x="61255" y="102332"/>
                  </a:cubicBezTo>
                  <a:cubicBezTo>
                    <a:pt x="196017" y="36839"/>
                    <a:pt x="196017" y="36839"/>
                    <a:pt x="196017" y="36839"/>
                  </a:cubicBezTo>
                  <a:cubicBezTo>
                    <a:pt x="196017" y="32746"/>
                    <a:pt x="196017" y="32746"/>
                    <a:pt x="196017" y="32746"/>
                  </a:cubicBezTo>
                  <a:cubicBezTo>
                    <a:pt x="196017" y="28653"/>
                    <a:pt x="196017" y="28653"/>
                    <a:pt x="196017" y="28653"/>
                  </a:cubicBezTo>
                  <a:close/>
                  <a:moveTo>
                    <a:pt x="224602" y="204664"/>
                  </a:moveTo>
                  <a:cubicBezTo>
                    <a:pt x="224602" y="335649"/>
                    <a:pt x="224602" y="335649"/>
                    <a:pt x="224602" y="335649"/>
                  </a:cubicBezTo>
                  <a:cubicBezTo>
                    <a:pt x="224602" y="335649"/>
                    <a:pt x="224602" y="339742"/>
                    <a:pt x="224602" y="339742"/>
                  </a:cubicBezTo>
                  <a:cubicBezTo>
                    <a:pt x="224602" y="339742"/>
                    <a:pt x="228686" y="339742"/>
                    <a:pt x="228686" y="339742"/>
                  </a:cubicBezTo>
                  <a:cubicBezTo>
                    <a:pt x="363447" y="270156"/>
                    <a:pt x="363447" y="270156"/>
                    <a:pt x="363447" y="270156"/>
                  </a:cubicBezTo>
                  <a:cubicBezTo>
                    <a:pt x="363447" y="270156"/>
                    <a:pt x="367531" y="270156"/>
                    <a:pt x="367531" y="266063"/>
                  </a:cubicBezTo>
                  <a:cubicBezTo>
                    <a:pt x="367531" y="204664"/>
                    <a:pt x="367531" y="204664"/>
                    <a:pt x="367531" y="204664"/>
                  </a:cubicBezTo>
                  <a:cubicBezTo>
                    <a:pt x="367531" y="204664"/>
                    <a:pt x="363447" y="200571"/>
                    <a:pt x="363447" y="200571"/>
                  </a:cubicBezTo>
                  <a:cubicBezTo>
                    <a:pt x="363447" y="200571"/>
                    <a:pt x="363447" y="200571"/>
                    <a:pt x="359364" y="200571"/>
                  </a:cubicBezTo>
                  <a:cubicBezTo>
                    <a:pt x="298109" y="233317"/>
                    <a:pt x="298109" y="233317"/>
                    <a:pt x="298109" y="233317"/>
                  </a:cubicBezTo>
                  <a:cubicBezTo>
                    <a:pt x="294025" y="233317"/>
                    <a:pt x="294025" y="233317"/>
                    <a:pt x="294025" y="233317"/>
                  </a:cubicBezTo>
                  <a:cubicBezTo>
                    <a:pt x="294025" y="233317"/>
                    <a:pt x="294025" y="233317"/>
                    <a:pt x="294025" y="233317"/>
                  </a:cubicBezTo>
                  <a:cubicBezTo>
                    <a:pt x="289941" y="233317"/>
                    <a:pt x="289941" y="233317"/>
                    <a:pt x="289941" y="233317"/>
                  </a:cubicBezTo>
                  <a:cubicBezTo>
                    <a:pt x="228686" y="200571"/>
                    <a:pt x="228686" y="200571"/>
                    <a:pt x="228686" y="200571"/>
                  </a:cubicBezTo>
                  <a:cubicBezTo>
                    <a:pt x="228686" y="200571"/>
                    <a:pt x="224602" y="200571"/>
                    <a:pt x="224602" y="200571"/>
                  </a:cubicBezTo>
                  <a:cubicBezTo>
                    <a:pt x="224602" y="200571"/>
                    <a:pt x="224602" y="204664"/>
                    <a:pt x="224602" y="204664"/>
                  </a:cubicBezTo>
                  <a:close/>
                  <a:moveTo>
                    <a:pt x="65339" y="204664"/>
                  </a:moveTo>
                  <a:cubicBezTo>
                    <a:pt x="65339" y="204664"/>
                    <a:pt x="69423" y="200571"/>
                    <a:pt x="69423" y="200571"/>
                  </a:cubicBezTo>
                  <a:cubicBezTo>
                    <a:pt x="69423" y="200571"/>
                    <a:pt x="69423" y="200571"/>
                    <a:pt x="73506" y="200571"/>
                  </a:cubicBezTo>
                  <a:cubicBezTo>
                    <a:pt x="134761" y="233317"/>
                    <a:pt x="134761" y="233317"/>
                    <a:pt x="134761" y="233317"/>
                  </a:cubicBezTo>
                  <a:cubicBezTo>
                    <a:pt x="138845" y="233317"/>
                    <a:pt x="138845" y="233317"/>
                    <a:pt x="138845" y="233317"/>
                  </a:cubicBezTo>
                  <a:cubicBezTo>
                    <a:pt x="204184" y="200571"/>
                    <a:pt x="204184" y="200571"/>
                    <a:pt x="204184" y="200571"/>
                  </a:cubicBezTo>
                  <a:cubicBezTo>
                    <a:pt x="204184" y="200571"/>
                    <a:pt x="208268" y="200571"/>
                    <a:pt x="208268" y="200571"/>
                  </a:cubicBezTo>
                  <a:cubicBezTo>
                    <a:pt x="208268" y="200571"/>
                    <a:pt x="208268" y="204664"/>
                    <a:pt x="208268" y="204664"/>
                  </a:cubicBezTo>
                  <a:cubicBezTo>
                    <a:pt x="208268" y="335649"/>
                    <a:pt x="208268" y="335649"/>
                    <a:pt x="208268" y="335649"/>
                  </a:cubicBezTo>
                  <a:cubicBezTo>
                    <a:pt x="208268" y="335649"/>
                    <a:pt x="208268" y="339742"/>
                    <a:pt x="208268" y="339742"/>
                  </a:cubicBezTo>
                  <a:cubicBezTo>
                    <a:pt x="208268" y="339742"/>
                    <a:pt x="204184" y="339742"/>
                    <a:pt x="204184" y="339742"/>
                  </a:cubicBezTo>
                  <a:cubicBezTo>
                    <a:pt x="69423" y="270156"/>
                    <a:pt x="69423" y="270156"/>
                    <a:pt x="69423" y="270156"/>
                  </a:cubicBezTo>
                  <a:cubicBezTo>
                    <a:pt x="69423" y="270156"/>
                    <a:pt x="65339" y="270156"/>
                    <a:pt x="65339" y="266063"/>
                  </a:cubicBezTo>
                  <a:lnTo>
                    <a:pt x="65339" y="204664"/>
                  </a:lnTo>
                  <a:close/>
                </a:path>
              </a:pathLst>
            </a:cu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8" name="Group 6"/>
          <p:cNvGrpSpPr/>
          <p:nvPr/>
        </p:nvGrpSpPr>
        <p:grpSpPr>
          <a:xfrm>
            <a:off x="2450281" y="4830772"/>
            <a:ext cx="5040665" cy="1928732"/>
            <a:chOff x="3031241" y="4386546"/>
            <a:chExt cx="4121726" cy="1828824"/>
          </a:xfrm>
        </p:grpSpPr>
        <p:grpSp>
          <p:nvGrpSpPr>
            <p:cNvPr id="9" name="Group 59"/>
            <p:cNvGrpSpPr/>
            <p:nvPr/>
          </p:nvGrpSpPr>
          <p:grpSpPr>
            <a:xfrm flipH="1">
              <a:off x="3031241" y="4386546"/>
              <a:ext cx="4121726" cy="1828824"/>
              <a:chOff x="3237996" y="4098676"/>
              <a:chExt cx="4404882" cy="1954461"/>
            </a:xfrm>
          </p:grpSpPr>
          <p:sp>
            <p:nvSpPr>
              <p:cNvPr id="62" name="Rectangle 37"/>
              <p:cNvSpPr>
                <a:spLocks noChangeArrowheads="1"/>
              </p:cNvSpPr>
              <p:nvPr/>
            </p:nvSpPr>
            <p:spPr>
              <a:xfrm flipH="1">
                <a:off x="3767775" y="5017842"/>
                <a:ext cx="1639995" cy="1035295"/>
              </a:xfrm>
              <a:prstGeom prst="rect">
                <a:avLst/>
              </a:pr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3" name="Rectangle 41"/>
              <p:cNvSpPr>
                <a:spLocks noChangeArrowheads="1"/>
              </p:cNvSpPr>
              <p:nvPr/>
            </p:nvSpPr>
            <p:spPr>
              <a:xfrm flipH="1">
                <a:off x="6398591" y="4098676"/>
                <a:ext cx="1244287" cy="155665"/>
              </a:xfrm>
              <a:prstGeom prst="rect">
                <a:avLst/>
              </a:pr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4" name="Freeform 44"/>
              <p:cNvSpPr/>
              <p:nvPr/>
            </p:nvSpPr>
            <p:spPr>
              <a:xfrm flipH="1">
                <a:off x="5407769" y="4098676"/>
                <a:ext cx="990821" cy="1954461"/>
              </a:xfrm>
              <a:custGeom>
                <a:avLst/>
                <a:gdLst/>
                <a:ahLst/>
                <a:cxnLst/>
                <a:rect l="0" t="0" r="r" b="b"/>
                <a:pathLst>
                  <a:path w="990821" h="1954461">
                    <a:moveTo>
                      <a:pt x="990821" y="1954461"/>
                    </a:moveTo>
                    <a:lnTo>
                      <a:pt x="0" y="155665"/>
                    </a:lnTo>
                    <a:lnTo>
                      <a:pt x="0" y="0"/>
                    </a:lnTo>
                    <a:lnTo>
                      <a:pt x="990821" y="919165"/>
                    </a:lnTo>
                    <a:lnTo>
                      <a:pt x="990821" y="1954461"/>
                    </a:lnTo>
                    <a:close/>
                  </a:path>
                </a:pathLst>
              </a:cu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sp>
            <p:nvSpPr>
              <p:cNvPr id="65" name="Oval 64"/>
              <p:cNvSpPr/>
              <p:nvPr/>
            </p:nvSpPr>
            <p:spPr>
              <a:xfrm>
                <a:off x="3237996" y="5017841"/>
                <a:ext cx="1035295" cy="1035295"/>
              </a:xfrm>
              <a:prstGeom prst="ellipse">
                <a:avLst/>
              </a:prstGeom>
              <a:solidFill>
                <a:schemeClr val="accent4"/>
              </a:solidFill>
              <a:ln>
                <a:noFill/>
              </a:ln>
            </p:spPr>
            <p:txBody>
              <a:bodyPr anchor="ctr"/>
              <a:lstStyle/>
              <a:p>
                <a:pPr algn="just">
                  <a:lnSpc>
                    <a:spcPct val="120000"/>
                  </a:lnSpc>
                  <a:spcBef>
                    <a:spcPts val="0"/>
                  </a:spcBef>
                  <a:spcAft>
                    <a:spcPts val="0"/>
                  </a:spcAft>
                </a:pPr>
                <a:endParaRPr lang="en-US" sz="800">
                  <a:solidFill>
                    <a:schemeClr val="lt1"/>
                  </a:solidFill>
                  <a:latin typeface="Arial"/>
                  <a:ea typeface="微软雅黑"/>
                </a:endParaRPr>
              </a:p>
            </p:txBody>
          </p:sp>
        </p:grpSp>
        <p:sp>
          <p:nvSpPr>
            <p:cNvPr id="72" name="Freeform 81"/>
            <p:cNvSpPr>
              <a:spLocks noEditPoints="1"/>
            </p:cNvSpPr>
            <p:nvPr/>
          </p:nvSpPr>
          <p:spPr>
            <a:xfrm>
              <a:off x="6468227" y="5534859"/>
              <a:ext cx="400730" cy="392275"/>
            </a:xfrm>
            <a:custGeom>
              <a:avLst/>
              <a:gdLst/>
              <a:ahLst/>
              <a:cxnLst/>
              <a:rect l="0" t="0" r="r" b="b"/>
              <a:pathLst>
                <a:path w="400730" h="392275">
                  <a:moveTo>
                    <a:pt x="344628" y="244171"/>
                  </a:moveTo>
                  <a:cubicBezTo>
                    <a:pt x="344628" y="244171"/>
                    <a:pt x="400730" y="224157"/>
                    <a:pt x="400730" y="220154"/>
                  </a:cubicBezTo>
                  <a:cubicBezTo>
                    <a:pt x="400730" y="176123"/>
                    <a:pt x="400730" y="176123"/>
                    <a:pt x="400730" y="176123"/>
                  </a:cubicBezTo>
                  <a:cubicBezTo>
                    <a:pt x="400730" y="168118"/>
                    <a:pt x="344628" y="152107"/>
                    <a:pt x="344628" y="152107"/>
                  </a:cubicBezTo>
                  <a:cubicBezTo>
                    <a:pt x="336613" y="128090"/>
                    <a:pt x="336613" y="128090"/>
                    <a:pt x="336613" y="128090"/>
                  </a:cubicBezTo>
                  <a:cubicBezTo>
                    <a:pt x="336613" y="128090"/>
                    <a:pt x="360657" y="76053"/>
                    <a:pt x="356650" y="72051"/>
                  </a:cubicBezTo>
                  <a:cubicBezTo>
                    <a:pt x="328599" y="44031"/>
                    <a:pt x="328599" y="44031"/>
                    <a:pt x="328599" y="44031"/>
                  </a:cubicBezTo>
                  <a:cubicBezTo>
                    <a:pt x="324591" y="40028"/>
                    <a:pt x="272496" y="64045"/>
                    <a:pt x="272496" y="64045"/>
                  </a:cubicBezTo>
                  <a:cubicBezTo>
                    <a:pt x="248453" y="56039"/>
                    <a:pt x="248453" y="56039"/>
                    <a:pt x="248453" y="56039"/>
                  </a:cubicBezTo>
                  <a:cubicBezTo>
                    <a:pt x="224409" y="0"/>
                    <a:pt x="224409" y="0"/>
                    <a:pt x="224409" y="0"/>
                  </a:cubicBezTo>
                  <a:cubicBezTo>
                    <a:pt x="180329" y="0"/>
                    <a:pt x="180329" y="0"/>
                    <a:pt x="180329" y="0"/>
                  </a:cubicBezTo>
                  <a:cubicBezTo>
                    <a:pt x="176321" y="0"/>
                    <a:pt x="156285" y="56039"/>
                    <a:pt x="156285" y="56039"/>
                  </a:cubicBezTo>
                  <a:cubicBezTo>
                    <a:pt x="132241" y="64045"/>
                    <a:pt x="132241" y="64045"/>
                    <a:pt x="132241" y="64045"/>
                  </a:cubicBezTo>
                  <a:cubicBezTo>
                    <a:pt x="132241" y="64045"/>
                    <a:pt x="80146" y="40028"/>
                    <a:pt x="76139" y="44031"/>
                  </a:cubicBezTo>
                  <a:cubicBezTo>
                    <a:pt x="44080" y="72051"/>
                    <a:pt x="44080" y="72051"/>
                    <a:pt x="44080" y="72051"/>
                  </a:cubicBezTo>
                  <a:cubicBezTo>
                    <a:pt x="44080" y="76053"/>
                    <a:pt x="68124" y="128090"/>
                    <a:pt x="68124" y="128090"/>
                  </a:cubicBezTo>
                  <a:cubicBezTo>
                    <a:pt x="60110" y="152107"/>
                    <a:pt x="60110" y="152107"/>
                    <a:pt x="60110" y="152107"/>
                  </a:cubicBezTo>
                  <a:cubicBezTo>
                    <a:pt x="60110" y="152107"/>
                    <a:pt x="0" y="176123"/>
                    <a:pt x="0" y="180126"/>
                  </a:cubicBezTo>
                  <a:cubicBezTo>
                    <a:pt x="0" y="220154"/>
                    <a:pt x="0" y="220154"/>
                    <a:pt x="0" y="220154"/>
                  </a:cubicBezTo>
                  <a:cubicBezTo>
                    <a:pt x="0" y="224157"/>
                    <a:pt x="60110" y="244171"/>
                    <a:pt x="60110" y="244171"/>
                  </a:cubicBezTo>
                  <a:cubicBezTo>
                    <a:pt x="68124" y="268188"/>
                    <a:pt x="68124" y="268188"/>
                    <a:pt x="68124" y="268188"/>
                  </a:cubicBezTo>
                  <a:cubicBezTo>
                    <a:pt x="68124" y="268188"/>
                    <a:pt x="44080" y="320224"/>
                    <a:pt x="48088" y="320224"/>
                  </a:cubicBezTo>
                  <a:cubicBezTo>
                    <a:pt x="76139" y="352247"/>
                    <a:pt x="76139" y="352247"/>
                    <a:pt x="76139" y="352247"/>
                  </a:cubicBezTo>
                  <a:cubicBezTo>
                    <a:pt x="80146" y="356250"/>
                    <a:pt x="132241" y="332233"/>
                    <a:pt x="132241" y="332233"/>
                  </a:cubicBezTo>
                  <a:cubicBezTo>
                    <a:pt x="156285" y="340239"/>
                    <a:pt x="156285" y="340239"/>
                    <a:pt x="156285" y="340239"/>
                  </a:cubicBezTo>
                  <a:cubicBezTo>
                    <a:pt x="180329" y="392275"/>
                    <a:pt x="180329" y="392275"/>
                    <a:pt x="180329" y="392275"/>
                  </a:cubicBezTo>
                  <a:cubicBezTo>
                    <a:pt x="224409" y="392275"/>
                    <a:pt x="224409" y="392275"/>
                    <a:pt x="224409" y="392275"/>
                  </a:cubicBezTo>
                  <a:cubicBezTo>
                    <a:pt x="228416" y="392275"/>
                    <a:pt x="248453" y="340239"/>
                    <a:pt x="248453" y="340239"/>
                  </a:cubicBezTo>
                  <a:cubicBezTo>
                    <a:pt x="272496" y="328230"/>
                    <a:pt x="272496" y="328230"/>
                    <a:pt x="272496" y="328230"/>
                  </a:cubicBezTo>
                  <a:cubicBezTo>
                    <a:pt x="272496" y="328230"/>
                    <a:pt x="324591" y="352247"/>
                    <a:pt x="328599" y="352247"/>
                  </a:cubicBezTo>
                  <a:cubicBezTo>
                    <a:pt x="360657" y="320224"/>
                    <a:pt x="360657" y="320224"/>
                    <a:pt x="360657" y="320224"/>
                  </a:cubicBezTo>
                  <a:cubicBezTo>
                    <a:pt x="336613" y="268188"/>
                    <a:pt x="336613" y="268188"/>
                    <a:pt x="336613" y="268188"/>
                  </a:cubicBezTo>
                  <a:cubicBezTo>
                    <a:pt x="344628" y="244171"/>
                    <a:pt x="344628" y="244171"/>
                    <a:pt x="344628" y="244171"/>
                  </a:cubicBezTo>
                  <a:cubicBezTo>
                    <a:pt x="344628" y="244171"/>
                    <a:pt x="344628" y="244171"/>
                    <a:pt x="344628" y="244171"/>
                  </a:cubicBezTo>
                  <a:close/>
                  <a:moveTo>
                    <a:pt x="200365" y="260182"/>
                  </a:moveTo>
                  <a:cubicBezTo>
                    <a:pt x="168307" y="260182"/>
                    <a:pt x="140256" y="232163"/>
                    <a:pt x="140256" y="200140"/>
                  </a:cubicBezTo>
                  <a:cubicBezTo>
                    <a:pt x="140256" y="160112"/>
                    <a:pt x="168307" y="132093"/>
                    <a:pt x="200365" y="132093"/>
                  </a:cubicBezTo>
                  <a:cubicBezTo>
                    <a:pt x="236431" y="132093"/>
                    <a:pt x="264482" y="160112"/>
                    <a:pt x="264482" y="200140"/>
                  </a:cubicBezTo>
                  <a:cubicBezTo>
                    <a:pt x="264482" y="232163"/>
                    <a:pt x="236431" y="260182"/>
                    <a:pt x="200365" y="260182"/>
                  </a:cubicBezTo>
                  <a:close/>
                </a:path>
              </a:pathLst>
            </a:custGeom>
            <a:solidFill>
              <a:schemeClr val="accent4"/>
            </a:solidFill>
            <a:ln>
              <a:noFill/>
            </a:ln>
          </p:spPr>
          <p:txBody>
            <a:bodyPr vert="horz" wrap="square" lIns="96435" tIns="48218" rIns="96435" bIns="48218" numCol="1" anchor="t" anchorCtr="0"/>
            <a:lstStyle/>
            <a:p>
              <a:pPr algn="just">
                <a:lnSpc>
                  <a:spcPct val="120000"/>
                </a:lnSpc>
                <a:spcBef>
                  <a:spcPts val="0"/>
                </a:spcBef>
                <a:spcAft>
                  <a:spcPts val="0"/>
                </a:spcAft>
              </a:pPr>
              <a:endParaRPr lang="en-US" sz="800">
                <a:latin typeface="Arial"/>
                <a:ea typeface="微软雅黑"/>
              </a:endParaRPr>
            </a:p>
          </p:txBody>
        </p:sp>
      </p:grpSp>
      <p:grpSp>
        <p:nvGrpSpPr>
          <p:cNvPr id="10" name="Group 67"/>
          <p:cNvGrpSpPr/>
          <p:nvPr/>
        </p:nvGrpSpPr>
        <p:grpSpPr>
          <a:xfrm>
            <a:off x="209985" y="2901945"/>
            <a:ext cx="2473719" cy="2534762"/>
            <a:chOff x="705364" y="2937461"/>
            <a:chExt cx="2393449" cy="2403462"/>
          </a:xfrm>
        </p:grpSpPr>
        <p:sp>
          <p:nvSpPr>
            <p:cNvPr id="25" name="Freeform 5"/>
            <p:cNvSpPr/>
            <p:nvPr/>
          </p:nvSpPr>
          <p:spPr>
            <a:xfrm flipH="1">
              <a:off x="705364" y="2937461"/>
              <a:ext cx="2393448" cy="2403461"/>
            </a:xfrm>
            <a:custGeom>
              <a:avLst/>
              <a:gdLst/>
              <a:ahLst/>
              <a:cxnLst/>
              <a:rect l="0" t="0" r="r" b="b"/>
              <a:pathLst>
                <a:path w="2393448" h="2403461">
                  <a:moveTo>
                    <a:pt x="1194354" y="0"/>
                  </a:moveTo>
                  <a:cubicBezTo>
                    <a:pt x="1402892" y="0"/>
                    <a:pt x="1568775" y="166577"/>
                    <a:pt x="1568775" y="371228"/>
                  </a:cubicBezTo>
                  <a:cubicBezTo>
                    <a:pt x="1568775" y="575879"/>
                    <a:pt x="1402892" y="747215"/>
                    <a:pt x="1194354" y="747215"/>
                  </a:cubicBezTo>
                  <a:cubicBezTo>
                    <a:pt x="947900" y="747215"/>
                    <a:pt x="744102" y="951866"/>
                    <a:pt x="744102" y="1199351"/>
                  </a:cubicBezTo>
                  <a:cubicBezTo>
                    <a:pt x="744102" y="1451595"/>
                    <a:pt x="947900" y="1656246"/>
                    <a:pt x="1194354" y="1656246"/>
                  </a:cubicBezTo>
                  <a:cubicBezTo>
                    <a:pt x="1445548" y="1656246"/>
                    <a:pt x="1649346" y="1451595"/>
                    <a:pt x="1649346" y="1199351"/>
                  </a:cubicBezTo>
                  <a:cubicBezTo>
                    <a:pt x="1649346" y="994700"/>
                    <a:pt x="1815229" y="828123"/>
                    <a:pt x="2023767" y="828123"/>
                  </a:cubicBezTo>
                  <a:cubicBezTo>
                    <a:pt x="2227565" y="828123"/>
                    <a:pt x="2393448" y="994700"/>
                    <a:pt x="2393448" y="1199351"/>
                  </a:cubicBezTo>
                  <a:cubicBezTo>
                    <a:pt x="2393448" y="1865657"/>
                    <a:pt x="1857884" y="2403461"/>
                    <a:pt x="1194354" y="2403461"/>
                  </a:cubicBezTo>
                  <a:cubicBezTo>
                    <a:pt x="535564" y="2403461"/>
                    <a:pt x="0" y="1865657"/>
                    <a:pt x="0" y="1199351"/>
                  </a:cubicBezTo>
                  <a:cubicBezTo>
                    <a:pt x="0" y="537804"/>
                    <a:pt x="535564" y="0"/>
                    <a:pt x="1194354" y="0"/>
                  </a:cubicBezTo>
                  <a:close/>
                </a:path>
              </a:pathLst>
            </a:custGeom>
            <a:solidFill>
              <a:schemeClr val="accent1"/>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6" name="Freeform 6"/>
            <p:cNvSpPr/>
            <p:nvPr/>
          </p:nvSpPr>
          <p:spPr>
            <a:xfrm flipH="1">
              <a:off x="705364" y="2937461"/>
              <a:ext cx="1199729" cy="1574266"/>
            </a:xfrm>
            <a:custGeom>
              <a:avLst/>
              <a:gdLst/>
              <a:ahLst/>
              <a:cxnLst/>
              <a:rect l="0" t="0" r="r" b="b"/>
              <a:pathLst>
                <a:path w="1199729" h="1574266">
                  <a:moveTo>
                    <a:pt x="0" y="746706"/>
                  </a:moveTo>
                  <a:cubicBezTo>
                    <a:pt x="251327" y="746706"/>
                    <a:pt x="455233" y="951218"/>
                    <a:pt x="455233" y="1198535"/>
                  </a:cubicBezTo>
                  <a:cubicBezTo>
                    <a:pt x="455233" y="1407803"/>
                    <a:pt x="621204" y="1574266"/>
                    <a:pt x="829852" y="1574266"/>
                  </a:cubicBezTo>
                  <a:cubicBezTo>
                    <a:pt x="1033759" y="1574266"/>
                    <a:pt x="1199729" y="1407803"/>
                    <a:pt x="1199729" y="1198535"/>
                  </a:cubicBezTo>
                  <a:cubicBezTo>
                    <a:pt x="1199729" y="537438"/>
                    <a:pt x="663882" y="0"/>
                    <a:pt x="0" y="0"/>
                  </a:cubicBezTo>
                  <a:lnTo>
                    <a:pt x="0" y="746706"/>
                  </a:lnTo>
                  <a:close/>
                </a:path>
              </a:pathLst>
            </a:custGeom>
            <a:solidFill>
              <a:schemeClr val="accent4"/>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7" name="Oval 7"/>
            <p:cNvSpPr>
              <a:spLocks noChangeArrowheads="1"/>
            </p:cNvSpPr>
            <p:nvPr/>
          </p:nvSpPr>
          <p:spPr>
            <a:xfrm flipH="1">
              <a:off x="1530552" y="2937461"/>
              <a:ext cx="743071" cy="747076"/>
            </a:xfrm>
            <a:prstGeom prst="ellipse">
              <a:avLst/>
            </a:prstGeom>
            <a:solidFill>
              <a:schemeClr val="accent1"/>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28" name="Freeform 8"/>
            <p:cNvSpPr/>
            <p:nvPr/>
          </p:nvSpPr>
          <p:spPr>
            <a:xfrm flipH="1">
              <a:off x="705364" y="4137190"/>
              <a:ext cx="1568259" cy="1203733"/>
            </a:xfrm>
            <a:custGeom>
              <a:avLst/>
              <a:gdLst/>
              <a:ahLst/>
              <a:cxnLst/>
              <a:rect l="0" t="0" r="r" b="b"/>
              <a:pathLst>
                <a:path w="1568259" h="1203733">
                  <a:moveTo>
                    <a:pt x="824402" y="0"/>
                  </a:moveTo>
                  <a:cubicBezTo>
                    <a:pt x="824402" y="252165"/>
                    <a:pt x="620670" y="456752"/>
                    <a:pt x="369560" y="456752"/>
                  </a:cubicBezTo>
                  <a:cubicBezTo>
                    <a:pt x="165828" y="456752"/>
                    <a:pt x="0" y="623277"/>
                    <a:pt x="0" y="832622"/>
                  </a:cubicBezTo>
                  <a:cubicBezTo>
                    <a:pt x="0" y="1037209"/>
                    <a:pt x="165828" y="1203733"/>
                    <a:pt x="369560" y="1203733"/>
                  </a:cubicBezTo>
                  <a:cubicBezTo>
                    <a:pt x="1032871" y="1203733"/>
                    <a:pt x="1568259" y="666097"/>
                    <a:pt x="1568259" y="0"/>
                  </a:cubicBezTo>
                  <a:lnTo>
                    <a:pt x="824402" y="0"/>
                  </a:lnTo>
                  <a:close/>
                </a:path>
              </a:pathLst>
            </a:custGeom>
            <a:solidFill>
              <a:schemeClr val="accent3"/>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29" name="Oval 9"/>
            <p:cNvSpPr>
              <a:spLocks noChangeArrowheads="1"/>
            </p:cNvSpPr>
            <p:nvPr/>
          </p:nvSpPr>
          <p:spPr>
            <a:xfrm flipH="1">
              <a:off x="705364" y="3764652"/>
              <a:ext cx="745073" cy="747076"/>
            </a:xfrm>
            <a:prstGeom prst="ellipse">
              <a:avLst/>
            </a:prstGeom>
            <a:solidFill>
              <a:schemeClr val="accent4"/>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0" name="Freeform 10"/>
            <p:cNvSpPr/>
            <p:nvPr/>
          </p:nvSpPr>
          <p:spPr>
            <a:xfrm flipH="1">
              <a:off x="1905093" y="3764652"/>
              <a:ext cx="1193719" cy="1576271"/>
            </a:xfrm>
            <a:custGeom>
              <a:avLst/>
              <a:gdLst/>
              <a:ahLst/>
              <a:cxnLst/>
              <a:rect l="0" t="0" r="r" b="b"/>
              <a:pathLst>
                <a:path w="1193719" h="1576271">
                  <a:moveTo>
                    <a:pt x="1193719" y="828614"/>
                  </a:moveTo>
                  <a:cubicBezTo>
                    <a:pt x="947396" y="828614"/>
                    <a:pt x="743706" y="623841"/>
                    <a:pt x="743706" y="371448"/>
                  </a:cubicBezTo>
                  <a:cubicBezTo>
                    <a:pt x="743706" y="166675"/>
                    <a:pt x="577912" y="0"/>
                    <a:pt x="369484" y="0"/>
                  </a:cubicBezTo>
                  <a:cubicBezTo>
                    <a:pt x="165794" y="0"/>
                    <a:pt x="0" y="166675"/>
                    <a:pt x="0" y="371448"/>
                  </a:cubicBezTo>
                  <a:cubicBezTo>
                    <a:pt x="0" y="1038148"/>
                    <a:pt x="535279" y="1576271"/>
                    <a:pt x="1193719" y="1576271"/>
                  </a:cubicBezTo>
                  <a:lnTo>
                    <a:pt x="1193719" y="828614"/>
                  </a:lnTo>
                  <a:close/>
                </a:path>
              </a:pathLst>
            </a:custGeom>
            <a:solidFill>
              <a:schemeClr val="accent2"/>
            </a:solidFill>
            <a:ln>
              <a:noFill/>
            </a:ln>
          </p:spPr>
          <p:txBody>
            <a:bodyPr vert="horz" wrap="square" lIns="0" tIns="0" rIns="0" bIns="0" numCol="1" anchor="ctr" anchorCtr="0"/>
            <a:lstStyle/>
            <a:p>
              <a:pPr algn="just">
                <a:lnSpc>
                  <a:spcPct val="120000"/>
                </a:lnSpc>
                <a:spcBef>
                  <a:spcPts val="0"/>
                </a:spcBef>
                <a:spcAft>
                  <a:spcPts val="0"/>
                </a:spcAft>
              </a:pPr>
              <a:endParaRPr lang="en-US" sz="800">
                <a:latin typeface="Arial"/>
                <a:ea typeface="微软雅黑"/>
              </a:endParaRPr>
            </a:p>
          </p:txBody>
        </p:sp>
        <p:sp>
          <p:nvSpPr>
            <p:cNvPr id="31" name="Oval 11"/>
            <p:cNvSpPr>
              <a:spLocks noChangeArrowheads="1"/>
            </p:cNvSpPr>
            <p:nvPr/>
          </p:nvSpPr>
          <p:spPr>
            <a:xfrm flipH="1">
              <a:off x="1530552" y="4593847"/>
              <a:ext cx="743071" cy="747076"/>
            </a:xfrm>
            <a:prstGeom prst="ellipse">
              <a:avLst/>
            </a:prstGeom>
            <a:solidFill>
              <a:schemeClr val="accent3"/>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2" name="Oval 7"/>
            <p:cNvSpPr>
              <a:spLocks noChangeArrowheads="1"/>
            </p:cNvSpPr>
            <p:nvPr/>
          </p:nvSpPr>
          <p:spPr>
            <a:xfrm flipH="1">
              <a:off x="2273623" y="3763651"/>
              <a:ext cx="825190" cy="747076"/>
            </a:xfrm>
            <a:prstGeom prst="ellipse">
              <a:avLst/>
            </a:prstGeom>
            <a:solidFill>
              <a:schemeClr val="accent2"/>
            </a:solidFill>
            <a:ln>
              <a:noFill/>
            </a:ln>
          </p:spPr>
          <p:txBody>
            <a:bodyPr vert="horz" wrap="square" lIns="0" tIns="0" rIns="0" bIns="0" numCol="1" anchor="ctr" anchorCtr="0"/>
            <a:lstStyle/>
            <a:p>
              <a:pPr algn="just">
                <a:lnSpc>
                  <a:spcPct val="120000"/>
                </a:lnSpc>
                <a:spcBef>
                  <a:spcPts val="0"/>
                </a:spcBef>
                <a:spcAft>
                  <a:spcPts val="0"/>
                </a:spcAft>
              </a:pPr>
              <a:endParaRPr lang="en-US" sz="800">
                <a:solidFill>
                  <a:schemeClr val="bg1"/>
                </a:solidFill>
                <a:latin typeface="Arial"/>
                <a:ea typeface="微软雅黑"/>
              </a:endParaRPr>
            </a:p>
          </p:txBody>
        </p:sp>
        <p:sp>
          <p:nvSpPr>
            <p:cNvPr id="33" name="Oval 32"/>
            <p:cNvSpPr/>
            <p:nvPr/>
          </p:nvSpPr>
          <p:spPr>
            <a:xfrm flipH="1">
              <a:off x="1450477" y="3682574"/>
              <a:ext cx="909310" cy="909310"/>
            </a:xfrm>
            <a:prstGeom prst="ellipse">
              <a:avLst/>
            </a:prstGeom>
            <a:solidFill>
              <a:schemeClr val="bg1"/>
            </a:solidFill>
            <a:ln>
              <a:noFill/>
            </a:ln>
          </p:spPr>
          <p:txBody>
            <a:bodyPr lIns="0" tIns="0" rIns="0" bIns="0" anchor="ctr"/>
            <a:lstStyle/>
            <a:p>
              <a:pPr algn="ctr">
                <a:lnSpc>
                  <a:spcPct val="120000"/>
                </a:lnSpc>
                <a:spcBef>
                  <a:spcPts val="0"/>
                </a:spcBef>
                <a:spcAft>
                  <a:spcPts val="0"/>
                </a:spcAft>
              </a:pPr>
              <a:r>
                <a:rPr lang="en-US" sz="3200" b="1">
                  <a:solidFill>
                    <a:schemeClr val="tx1">
                      <a:lumMod val="75000"/>
                      <a:lumOff val="25000"/>
                    </a:schemeClr>
                  </a:solidFill>
                  <a:latin typeface="Arial"/>
                  <a:ea typeface="微软雅黑"/>
                </a:rPr>
                <a:t>Q</a:t>
              </a:r>
            </a:p>
          </p:txBody>
        </p:sp>
      </p:grpSp>
      <p:sp>
        <p:nvSpPr>
          <p:cNvPr id="53" name="任意多边形 52"/>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55" name="任意多边形 54"/>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66"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accent1"/>
                </a:solidFill>
                <a:latin typeface="Arial"/>
                <a:ea typeface="微软雅黑"/>
              </a:rPr>
              <a:t>常见问题</a:t>
            </a:r>
            <a:r>
              <a:rPr lang="en-US" sz="2000">
                <a:solidFill>
                  <a:schemeClr val="accent1"/>
                </a:solidFill>
                <a:latin typeface="Arial"/>
                <a:ea typeface="微软雅黑"/>
              </a:rPr>
              <a:t>——</a:t>
            </a:r>
            <a:r>
              <a:rPr lang="zh-CN" sz="2000">
                <a:solidFill>
                  <a:schemeClr val="accent1"/>
                </a:solidFill>
                <a:latin typeface="Arial"/>
                <a:ea typeface="微软雅黑"/>
              </a:rPr>
              <a:t>书</a:t>
            </a:r>
            <a:endParaRPr lang="en-US" sz="2000">
              <a:solidFill>
                <a:schemeClr val="accent1"/>
              </a:solidFill>
              <a:latin typeface="Arial"/>
              <a:ea typeface="微软雅黑"/>
            </a:endParaRPr>
          </a:p>
        </p:txBody>
      </p:sp>
      <p:sp>
        <p:nvSpPr>
          <p:cNvPr id="67" name="矩形 66"/>
          <p:cNvSpPr/>
          <p:nvPr/>
        </p:nvSpPr>
        <p:spPr>
          <a:xfrm>
            <a:off x="4830595" y="1901814"/>
            <a:ext cx="2682882" cy="369332"/>
          </a:xfrm>
          <a:prstGeom prst="rect">
            <a:avLst/>
          </a:prstGeom>
        </p:spPr>
        <p:txBody>
          <a:bodyPr wrap="square">
            <a:spAutoFit/>
          </a:bodyPr>
          <a:lstStyle/>
          <a:p>
            <a:r>
              <a:rPr lang="zh-CN" b="1">
                <a:solidFill>
                  <a:schemeClr val="bg1"/>
                </a:solidFill>
              </a:rPr>
              <a:t>图书馆有无线网络么？</a:t>
            </a:r>
            <a:endParaRPr lang="zh-CN">
              <a:solidFill>
                <a:schemeClr val="bg1"/>
              </a:solidFill>
            </a:endParaRPr>
          </a:p>
        </p:txBody>
      </p:sp>
      <p:sp>
        <p:nvSpPr>
          <p:cNvPr id="52" name="TextBox 2"/>
          <p:cNvSpPr txBox="1">
            <a:spLocks noChangeArrowheads="1"/>
          </p:cNvSpPr>
          <p:nvPr/>
        </p:nvSpPr>
        <p:spPr>
          <a:xfrm>
            <a:off x="7840993" y="1544624"/>
            <a:ext cx="4410582" cy="923330"/>
          </a:xfrm>
          <a:prstGeom prst="rect">
            <a:avLst/>
          </a:prstGeom>
          <a:noFill/>
          <a:ln>
            <a:noFill/>
          </a:ln>
        </p:spPr>
        <p:txBody>
          <a:bodyPr wrap="square">
            <a:spAutoFit/>
          </a:bodyPr>
          <a:lstStyle/>
          <a:p>
            <a:pPr algn="l"/>
            <a:r>
              <a:rPr lang="zh-CN" b="1">
                <a:solidFill>
                  <a:schemeClr val="tx1"/>
                </a:solidFill>
              </a:rPr>
              <a:t>有，无线网络名称为</a:t>
            </a:r>
            <a:r>
              <a:rPr lang="en-US" b="1">
                <a:solidFill>
                  <a:schemeClr val="tx1"/>
                </a:solidFill>
              </a:rPr>
              <a:t>NAU-JS-Stu,</a:t>
            </a:r>
            <a:r>
              <a:rPr lang="zh-CN" b="1">
                <a:solidFill>
                  <a:schemeClr val="tx1"/>
                </a:solidFill>
              </a:rPr>
              <a:t>接入该无线网后，需要打开浏览器登录，账号为学号，密码为身份证后</a:t>
            </a:r>
            <a:r>
              <a:rPr lang="en-US" b="1">
                <a:solidFill>
                  <a:schemeClr val="tx1"/>
                </a:solidFill>
              </a:rPr>
              <a:t>8</a:t>
            </a:r>
            <a:r>
              <a:rPr lang="zh-CN" b="1">
                <a:solidFill>
                  <a:schemeClr val="tx1"/>
                </a:solidFill>
              </a:rPr>
              <a:t>位。</a:t>
            </a:r>
          </a:p>
        </p:txBody>
      </p:sp>
      <p:sp>
        <p:nvSpPr>
          <p:cNvPr id="60" name="TextBox 5"/>
          <p:cNvSpPr txBox="1">
            <a:spLocks noChangeArrowheads="1"/>
          </p:cNvSpPr>
          <p:nvPr/>
        </p:nvSpPr>
        <p:spPr>
          <a:xfrm>
            <a:off x="7981010" y="5902344"/>
            <a:ext cx="4340574" cy="646331"/>
          </a:xfrm>
          <a:prstGeom prst="rect">
            <a:avLst/>
          </a:prstGeom>
          <a:noFill/>
          <a:ln>
            <a:noFill/>
          </a:ln>
        </p:spPr>
        <p:txBody>
          <a:bodyPr wrap="square">
            <a:spAutoFit/>
          </a:bodyPr>
          <a:lstStyle/>
          <a:p>
            <a:pPr algn="l"/>
            <a:r>
              <a:rPr lang="zh-CN" b="1">
                <a:solidFill>
                  <a:schemeClr val="tx1"/>
                </a:solidFill>
              </a:rPr>
              <a:t>毕业时需结清超期罚款，归还所借书籍方能办理离校手续。</a:t>
            </a:r>
          </a:p>
        </p:txBody>
      </p:sp>
      <p:sp>
        <p:nvSpPr>
          <p:cNvPr id="61" name="TextBox 60"/>
          <p:cNvSpPr txBox="1"/>
          <p:nvPr/>
        </p:nvSpPr>
        <p:spPr>
          <a:xfrm>
            <a:off x="1890207" y="5902342"/>
            <a:ext cx="2601730" cy="707886"/>
          </a:xfrm>
          <a:prstGeom prst="rect">
            <a:avLst/>
          </a:prstGeom>
          <a:noFill/>
        </p:spPr>
        <p:txBody>
          <a:bodyPr wrap="square">
            <a:spAutoFit/>
          </a:bodyPr>
          <a:lstStyle/>
          <a:p>
            <a:r>
              <a:rPr lang="zh-CN" sz="2000" b="1">
                <a:solidFill>
                  <a:srgbClr val="FFFFFF"/>
                </a:solidFill>
                <a:ea typeface="宋体"/>
              </a:rPr>
              <a:t>毕业离校前需要办理哪些手续？</a:t>
            </a:r>
          </a:p>
        </p:txBody>
      </p:sp>
      <p:sp>
        <p:nvSpPr>
          <p:cNvPr id="68" name="矩形 67"/>
          <p:cNvSpPr/>
          <p:nvPr/>
        </p:nvSpPr>
        <p:spPr>
          <a:xfrm>
            <a:off x="4900605" y="5973782"/>
            <a:ext cx="2660350" cy="646331"/>
          </a:xfrm>
          <a:prstGeom prst="rect">
            <a:avLst/>
          </a:prstGeom>
        </p:spPr>
        <p:txBody>
          <a:bodyPr wrap="square">
            <a:spAutoFit/>
          </a:bodyPr>
          <a:lstStyle/>
          <a:p>
            <a:r>
              <a:rPr lang="zh-CN" b="1">
                <a:solidFill>
                  <a:srgbClr val="FFFFFF"/>
                </a:solidFill>
              </a:rPr>
              <a:t>毕业离校前需要办理哪些手续？</a:t>
            </a:r>
            <a:endParaRPr lang="zh-CN">
              <a:solidFill>
                <a:srgbClr val="FFFFFF"/>
              </a:solidFill>
            </a:endParaRPr>
          </a:p>
        </p:txBody>
      </p:sp>
      <p:sp>
        <p:nvSpPr>
          <p:cNvPr id="73" name="矩形 72"/>
          <p:cNvSpPr/>
          <p:nvPr/>
        </p:nvSpPr>
        <p:spPr>
          <a:xfrm>
            <a:off x="5110635" y="3259135"/>
            <a:ext cx="2044149" cy="369332"/>
          </a:xfrm>
          <a:prstGeom prst="rect">
            <a:avLst/>
          </a:prstGeom>
        </p:spPr>
        <p:txBody>
          <a:bodyPr wrap="none">
            <a:spAutoFit/>
          </a:bodyPr>
          <a:lstStyle/>
          <a:p>
            <a:r>
              <a:rPr lang="zh-CN" b="1">
                <a:solidFill>
                  <a:srgbClr val="FFFFFF"/>
                </a:solidFill>
              </a:rPr>
              <a:t>污损书籍如何处理</a:t>
            </a:r>
            <a:endParaRPr lang="zh-CN">
              <a:solidFill>
                <a:srgbClr val="FFFFFF"/>
              </a:solidFill>
            </a:endParaRPr>
          </a:p>
        </p:txBody>
      </p:sp>
      <p:sp>
        <p:nvSpPr>
          <p:cNvPr id="74" name="矩形 73"/>
          <p:cNvSpPr/>
          <p:nvPr/>
        </p:nvSpPr>
        <p:spPr>
          <a:xfrm>
            <a:off x="4970615" y="4759333"/>
            <a:ext cx="2276585" cy="369332"/>
          </a:xfrm>
          <a:prstGeom prst="rect">
            <a:avLst/>
          </a:prstGeom>
        </p:spPr>
        <p:txBody>
          <a:bodyPr wrap="none">
            <a:spAutoFit/>
          </a:bodyPr>
          <a:lstStyle/>
          <a:p>
            <a:r>
              <a:rPr lang="zh-CN" b="1">
                <a:solidFill>
                  <a:srgbClr val="FFFFFF"/>
                </a:solidFill>
              </a:rPr>
              <a:t>遗失图书如何处理？</a:t>
            </a:r>
            <a:endParaRPr lang="zh-CN">
              <a:solidFill>
                <a:srgbClr val="FFFFFF"/>
              </a:solidFill>
            </a:endParaRPr>
          </a:p>
        </p:txBody>
      </p:sp>
      <p:sp>
        <p:nvSpPr>
          <p:cNvPr id="75" name="矩形 74"/>
          <p:cNvSpPr/>
          <p:nvPr/>
        </p:nvSpPr>
        <p:spPr>
          <a:xfrm>
            <a:off x="7981010" y="4687898"/>
            <a:ext cx="3990527" cy="646331"/>
          </a:xfrm>
          <a:prstGeom prst="rect">
            <a:avLst/>
          </a:prstGeom>
        </p:spPr>
        <p:txBody>
          <a:bodyPr wrap="square">
            <a:spAutoFit/>
          </a:bodyPr>
          <a:lstStyle/>
          <a:p>
            <a:r>
              <a:rPr lang="zh-CN" b="1"/>
              <a:t>赔偿原书或者按照倍数赔款（具体倍数视图书情况而定）</a:t>
            </a:r>
            <a:endParaRPr lang="zh-CN"/>
          </a:p>
        </p:txBody>
      </p:sp>
      <p:sp>
        <p:nvSpPr>
          <p:cNvPr id="76" name="矩形 75"/>
          <p:cNvSpPr/>
          <p:nvPr/>
        </p:nvSpPr>
        <p:spPr>
          <a:xfrm>
            <a:off x="7981009" y="3116261"/>
            <a:ext cx="4200555" cy="646331"/>
          </a:xfrm>
          <a:prstGeom prst="rect">
            <a:avLst/>
          </a:prstGeom>
        </p:spPr>
        <p:txBody>
          <a:bodyPr wrap="square">
            <a:spAutoFit/>
          </a:bodyPr>
          <a:lstStyle/>
          <a:p>
            <a:r>
              <a:rPr lang="zh-CN" b="1">
                <a:solidFill>
                  <a:schemeClr val="tx1"/>
                </a:solidFill>
              </a:rPr>
              <a:t>普通图书每损坏一页赔款</a:t>
            </a:r>
            <a:r>
              <a:rPr lang="en-US" b="1">
                <a:solidFill>
                  <a:schemeClr val="tx1"/>
                </a:solidFill>
              </a:rPr>
              <a:t>0.5</a:t>
            </a:r>
            <a:r>
              <a:rPr lang="zh-CN" b="1">
                <a:solidFill>
                  <a:schemeClr val="tx1"/>
                </a:solidFill>
              </a:rPr>
              <a:t>元。如损坏严重，必须赔偿原书。</a:t>
            </a: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10825262" y="1115995"/>
            <a:ext cx="177800" cy="596900"/>
          </a:xfrm>
          <a:prstGeom prst="rect">
            <a:avLst/>
          </a:prstGeom>
        </p:spPr>
        <p:txBody>
          <a:bodyPr wrap="non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gn="r">
              <a:lnSpc>
                <a:spcPct val="120000"/>
              </a:lnSpc>
            </a:pPr>
            <a:endParaRPr lang="en-US" sz="2800">
              <a:solidFill>
                <a:srgbClr val="003366"/>
              </a:solidFill>
              <a:latin typeface="Arial"/>
              <a:ea typeface="微软雅黑"/>
            </a:endParaRPr>
          </a:p>
        </p:txBody>
      </p:sp>
      <p:sp>
        <p:nvSpPr>
          <p:cNvPr id="38" name="TextBox 148"/>
          <p:cNvSpPr txBox="1"/>
          <p:nvPr/>
        </p:nvSpPr>
        <p:spPr>
          <a:xfrm>
            <a:off x="1761106" y="1065195"/>
            <a:ext cx="3958924" cy="1295400"/>
          </a:xfrm>
          <a:prstGeom prst="rect">
            <a:avLst/>
          </a:prstGeom>
          <a:noFill/>
        </p:spPr>
        <p:txBody>
          <a:bodyPr vert="horz" wrap="square">
            <a:spAutoFit/>
          </a:bodyPr>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pPr>
              <a:lnSpc>
                <a:spcPct val="120000"/>
              </a:lnSpc>
            </a:pPr>
            <a:r>
              <a:rPr lang="zh-CN" sz="6600" b="1" spc="300">
                <a:solidFill>
                  <a:srgbClr val="003366"/>
                </a:solidFill>
                <a:latin typeface="Arial"/>
                <a:ea typeface="微软雅黑"/>
              </a:rPr>
              <a:t>馆长寄语</a:t>
            </a:r>
          </a:p>
        </p:txBody>
      </p:sp>
      <p:sp>
        <p:nvSpPr>
          <p:cNvPr id="16"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endParaRPr lang="zh-CN"/>
          </a:p>
        </p:txBody>
      </p:sp>
      <p:sp>
        <p:nvSpPr>
          <p:cNvPr id="18"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lvl1pPr lvl="0" algn="l">
              <a:spcBef>
                <a:spcPct val="0"/>
              </a:spcBef>
              <a:spcAft>
                <a:spcPct val="0"/>
              </a:spcAft>
              <a:defRPr sz="1800" kern="1200">
                <a:solidFill>
                  <a:schemeClr val="tx1"/>
                </a:solidFill>
                <a:latin typeface="Calibri"/>
                <a:ea typeface="宋体"/>
              </a:defRPr>
            </a:lvl1pPr>
            <a:lvl2pPr marL="640080" lvl="1" indent="-182880" algn="l">
              <a:spcBef>
                <a:spcPct val="0"/>
              </a:spcBef>
              <a:spcAft>
                <a:spcPct val="0"/>
              </a:spcAft>
              <a:defRPr sz="1800" kern="1200">
                <a:solidFill>
                  <a:schemeClr val="tx1"/>
                </a:solidFill>
                <a:latin typeface="Calibri"/>
                <a:ea typeface="宋体"/>
              </a:defRPr>
            </a:lvl2pPr>
            <a:lvl3pPr marL="1282700" lvl="2" indent="-368300" algn="l">
              <a:spcBef>
                <a:spcPct val="0"/>
              </a:spcBef>
              <a:spcAft>
                <a:spcPct val="0"/>
              </a:spcAft>
              <a:defRPr sz="1800" kern="1200">
                <a:solidFill>
                  <a:schemeClr val="tx1"/>
                </a:solidFill>
                <a:latin typeface="Calibri"/>
                <a:ea typeface="宋体"/>
              </a:defRPr>
            </a:lvl3pPr>
            <a:lvl4pPr marL="1925955" lvl="3" indent="-554355" algn="l">
              <a:spcBef>
                <a:spcPct val="0"/>
              </a:spcBef>
              <a:spcAft>
                <a:spcPct val="0"/>
              </a:spcAft>
              <a:defRPr sz="1800" kern="1200">
                <a:solidFill>
                  <a:schemeClr val="tx1"/>
                </a:solidFill>
                <a:latin typeface="Calibri"/>
                <a:ea typeface="宋体"/>
              </a:defRPr>
            </a:lvl4pPr>
            <a:lvl5pPr marL="2568575" lvl="4" indent="-739775" algn="l">
              <a:spcBef>
                <a:spcPct val="0"/>
              </a:spcBef>
              <a:spcAft>
                <a:spcPct val="0"/>
              </a:spcAft>
              <a:defRPr sz="1800" kern="1200">
                <a:solidFill>
                  <a:schemeClr val="tx1"/>
                </a:solidFill>
                <a:latin typeface="Calibri"/>
                <a:ea typeface="宋体"/>
              </a:defRPr>
            </a:lvl5pPr>
            <a:lvl6pPr marL="2286000" lvl="5" algn="l" defTabSz="914400">
              <a:defRPr sz="1800" kern="1200">
                <a:solidFill>
                  <a:schemeClr val="tx1"/>
                </a:solidFill>
                <a:latin typeface="Calibri"/>
                <a:ea typeface="宋体"/>
              </a:defRPr>
            </a:lvl6pPr>
            <a:lvl7pPr marL="2743200" lvl="6" algn="l" defTabSz="914400">
              <a:defRPr sz="1800" kern="1200">
                <a:solidFill>
                  <a:schemeClr val="tx1"/>
                </a:solidFill>
                <a:latin typeface="Calibri"/>
                <a:ea typeface="宋体"/>
              </a:defRPr>
            </a:lvl7pPr>
            <a:lvl8pPr marL="3200400" lvl="7" algn="l" defTabSz="914400">
              <a:defRPr sz="1800" kern="1200">
                <a:solidFill>
                  <a:schemeClr val="tx1"/>
                </a:solidFill>
                <a:latin typeface="Calibri"/>
                <a:ea typeface="宋体"/>
              </a:defRPr>
            </a:lvl8pPr>
            <a:lvl9pPr marL="3657600" lvl="8" algn="l" defTabSz="914400">
              <a:defRPr sz="1800" kern="1200">
                <a:solidFill>
                  <a:schemeClr val="tx1"/>
                </a:solidFill>
                <a:latin typeface="Calibri"/>
                <a:ea typeface="宋体"/>
              </a:defRPr>
            </a:lvl9pPr>
          </a:lstStyle>
          <a:p>
            <a:endParaRPr lang="zh-CN"/>
          </a:p>
        </p:txBody>
      </p:sp>
      <p:sp>
        <p:nvSpPr>
          <p:cNvPr id="39" name="TextBox 38"/>
          <p:cNvSpPr txBox="1"/>
          <p:nvPr/>
        </p:nvSpPr>
        <p:spPr>
          <a:xfrm>
            <a:off x="7252354" y="1115995"/>
            <a:ext cx="5028300" cy="1022350"/>
          </a:xfrm>
          <a:prstGeom prst="rect">
            <a:avLst/>
          </a:prstGeom>
          <a:ln w="12700">
            <a:prstDash val="solid"/>
          </a:ln>
        </p:spPr>
        <p:txBody>
          <a:bodyPr>
            <a:spAutoFit/>
          </a:bodyPr>
          <a:lstStyle/>
          <a:p>
            <a:pPr>
              <a:lnSpc>
                <a:spcPct val="130000"/>
              </a:lnSpc>
            </a:pPr>
            <a:r>
              <a:rPr sz="1600">
                <a:solidFill>
                  <a:srgbClr val="121212"/>
                </a:solidFill>
                <a:highlight>
                  <a:srgbClr val="FFFFFF"/>
                </a:highlight>
                <a:latin typeface="Trebuchet MS"/>
                <a:ea typeface="Trebuchet MS"/>
              </a:rPr>
              <a:t>I have always imagined that Paradise will be a kind of library。</a:t>
            </a:r>
          </a:p>
          <a:p>
            <a:pPr>
              <a:lnSpc>
                <a:spcPct val="130000"/>
              </a:lnSpc>
            </a:pPr>
            <a:r>
              <a:rPr sz="1600">
                <a:solidFill>
                  <a:srgbClr val="121212"/>
                </a:solidFill>
                <a:highlight>
                  <a:srgbClr val="FFFFFF"/>
                </a:highlight>
                <a:latin typeface="Trebuchet MS"/>
                <a:ea typeface="Trebuchet MS"/>
              </a:rPr>
              <a:t>                —— </a:t>
            </a:r>
            <a:r>
              <a:rPr sz="1600">
                <a:solidFill>
                  <a:srgbClr val="333333"/>
                </a:solidFill>
                <a:highlight>
                  <a:srgbClr val="FFFFFF"/>
                </a:highlight>
                <a:latin typeface="Trebuchet MS"/>
                <a:ea typeface="Trebuchet MS"/>
              </a:rPr>
              <a:t>Jorge Luis Borges</a:t>
            </a:r>
            <a:r>
              <a:rPr sz="1600">
                <a:solidFill>
                  <a:srgbClr val="121212"/>
                </a:solidFill>
                <a:highlight>
                  <a:srgbClr val="FFFFFF"/>
                </a:highlight>
                <a:latin typeface="Trebuchet MS"/>
                <a:ea typeface="Trebuchet MS"/>
              </a:rPr>
              <a:t> 《Library of Babel》</a:t>
            </a:r>
          </a:p>
        </p:txBody>
      </p:sp>
      <p:sp>
        <p:nvSpPr>
          <p:cNvPr id="40" name="TextBox 39"/>
          <p:cNvSpPr txBox="1"/>
          <p:nvPr/>
        </p:nvSpPr>
        <p:spPr>
          <a:xfrm>
            <a:off x="7252354" y="2486088"/>
            <a:ext cx="4782724" cy="2622550"/>
          </a:xfrm>
          <a:prstGeom prst="rect">
            <a:avLst/>
          </a:prstGeom>
          <a:noFill/>
          <a:ln w="12700">
            <a:prstDash val="solid"/>
          </a:ln>
        </p:spPr>
        <p:txBody>
          <a:bodyPr>
            <a:spAutoFit/>
          </a:bodyPr>
          <a:lstStyle/>
          <a:p>
            <a:pPr>
              <a:lnSpc>
                <a:spcPct val="150000"/>
              </a:lnSpc>
            </a:pPr>
            <a:r>
              <a:rPr sz="1600" dirty="0">
                <a:solidFill>
                  <a:srgbClr val="000000"/>
                </a:solidFill>
                <a:latin typeface="隶书"/>
                <a:ea typeface="隶书"/>
              </a:rPr>
              <a:t>   </a:t>
            </a:r>
            <a:r>
              <a:rPr sz="1600" dirty="0">
                <a:solidFill>
                  <a:srgbClr val="000000"/>
                </a:solidFill>
                <a:latin typeface="FangSong"/>
                <a:ea typeface="FangSong"/>
              </a:rPr>
              <a:t> </a:t>
            </a:r>
            <a:r>
              <a:rPr sz="1600" b="1">
                <a:solidFill>
                  <a:srgbClr val="000000"/>
                </a:solidFill>
                <a:latin typeface="FangSong"/>
                <a:ea typeface="FangSong"/>
              </a:rPr>
              <a:t>欢迎</a:t>
            </a:r>
            <a:r>
              <a:rPr sz="1600" b="1" smtClean="0">
                <a:solidFill>
                  <a:srgbClr val="000000"/>
                </a:solidFill>
                <a:latin typeface="FangSong"/>
                <a:ea typeface="FangSong"/>
              </a:rPr>
              <a:t>202</a:t>
            </a:r>
            <a:r>
              <a:rPr lang="en-US" sz="1600" b="1" smtClean="0">
                <a:solidFill>
                  <a:srgbClr val="000000"/>
                </a:solidFill>
                <a:latin typeface="FangSong"/>
                <a:ea typeface="FangSong"/>
              </a:rPr>
              <a:t>2</a:t>
            </a:r>
            <a:r>
              <a:rPr sz="1600" b="1" smtClean="0">
                <a:solidFill>
                  <a:srgbClr val="000000"/>
                </a:solidFill>
                <a:latin typeface="FangSong"/>
                <a:ea typeface="FangSong"/>
              </a:rPr>
              <a:t>级新生读者光临南京审计大学金审学院图书馆</a:t>
            </a:r>
            <a:r>
              <a:rPr sz="1600" b="1" dirty="0">
                <a:solidFill>
                  <a:srgbClr val="000000"/>
                </a:solidFill>
                <a:latin typeface="FangSong"/>
                <a:ea typeface="FangSong"/>
              </a:rPr>
              <a:t>。</a:t>
            </a:r>
            <a:r>
              <a:rPr sz="1600" b="1" dirty="0" err="1">
                <a:solidFill>
                  <a:srgbClr val="000000"/>
                </a:solidFill>
                <a:latin typeface="FangSong"/>
                <a:ea typeface="FangSong"/>
              </a:rPr>
              <a:t>这里有汇聚古今的各类书籍，有响应时代的中外报刊，有便捷丰富的信息资源，更有舒适宽敞的阅读空间</a:t>
            </a:r>
            <a:r>
              <a:rPr sz="1600" b="1" dirty="0">
                <a:solidFill>
                  <a:srgbClr val="000000"/>
                </a:solidFill>
                <a:latin typeface="FangSong"/>
                <a:ea typeface="FangSong"/>
              </a:rPr>
              <a:t>。</a:t>
            </a:r>
            <a:r>
              <a:rPr sz="1600" b="1" dirty="0" err="1">
                <a:solidFill>
                  <a:srgbClr val="000000"/>
                </a:solidFill>
                <a:latin typeface="FangSong"/>
                <a:ea typeface="FangSong"/>
              </a:rPr>
              <a:t>希望</a:t>
            </a:r>
            <a:r>
              <a:rPr sz="1600" b="1" dirty="0" err="1">
                <a:solidFill>
                  <a:srgbClr val="222222"/>
                </a:solidFill>
                <a:highlight>
                  <a:srgbClr val="FFFFFF"/>
                </a:highlight>
                <a:latin typeface="FangSong"/>
                <a:ea typeface="FangSong"/>
              </a:rPr>
              <a:t>你们能够了解它,利用它,并爱上它，在四年的求学之路上,图书馆能成为你们的良师益友</a:t>
            </a:r>
            <a:r>
              <a:rPr sz="1600" b="1" dirty="0">
                <a:solidFill>
                  <a:srgbClr val="222222"/>
                </a:solidFill>
                <a:highlight>
                  <a:srgbClr val="FFFFFF"/>
                </a:highlight>
                <a:latin typeface="FangSong"/>
                <a:ea typeface="FangSong"/>
              </a:rPr>
              <a:t>。</a:t>
            </a:r>
          </a:p>
          <a:p>
            <a:pPr>
              <a:lnSpc>
                <a:spcPct val="150000"/>
              </a:lnSpc>
            </a:pPr>
            <a:r>
              <a:rPr sz="1600" b="1" dirty="0">
                <a:solidFill>
                  <a:srgbClr val="222222"/>
                </a:solidFill>
                <a:highlight>
                  <a:srgbClr val="FFFFFF"/>
                </a:highlight>
                <a:latin typeface="FangSong"/>
                <a:ea typeface="FangSong"/>
              </a:rPr>
              <a:t>    </a:t>
            </a:r>
            <a:r>
              <a:rPr sz="1600" b="1" dirty="0" err="1">
                <a:solidFill>
                  <a:srgbClr val="222222"/>
                </a:solidFill>
                <a:highlight>
                  <a:srgbClr val="FFFFFF"/>
                </a:highlight>
                <a:latin typeface="FangSong"/>
                <a:ea typeface="FangSong"/>
              </a:rPr>
              <a:t>祝大家在图书馆学习愉快</a:t>
            </a:r>
            <a:r>
              <a:rPr sz="1600" b="1" dirty="0">
                <a:solidFill>
                  <a:srgbClr val="222222"/>
                </a:solidFill>
                <a:highlight>
                  <a:srgbClr val="FFFFFF"/>
                </a:highlight>
                <a:latin typeface="FangSong"/>
                <a:ea typeface="FangSong"/>
              </a:rPr>
              <a:t>！</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任意多边形 61"/>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63" name="任意多边形 62"/>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64" name="Content Placeholder 2"/>
          <p:cNvSpPr txBox="1"/>
          <p:nvPr/>
        </p:nvSpPr>
        <p:spPr>
          <a:xfrm>
            <a:off x="596752" y="260557"/>
            <a:ext cx="4233843" cy="307777"/>
          </a:xfrm>
          <a:prstGeom prst="rect">
            <a:avLst/>
          </a:prstGeom>
        </p:spPr>
        <p:txBody>
          <a:bodyPr vert="horz" wrap="square"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t>哪些行为不可以出现在图书馆</a:t>
            </a:r>
            <a:endParaRPr lang="en-US" sz="2000">
              <a:solidFill>
                <a:schemeClr val="bg1">
                  <a:lumMod val="65000"/>
                </a:schemeClr>
              </a:solidFill>
              <a:latin typeface="Arial"/>
              <a:ea typeface="微软雅黑"/>
            </a:endParaRPr>
          </a:p>
        </p:txBody>
      </p:sp>
      <p:pic>
        <p:nvPicPr>
          <p:cNvPr id="5" name="Picture 5"/>
          <p:cNvPicPr>
            <a:picLocks noChangeAspect="1" noChangeArrowheads="1"/>
          </p:cNvPicPr>
          <p:nvPr/>
        </p:nvPicPr>
        <p:blipFill>
          <a:blip r:embed="rId3" cstate="print"/>
          <a:stretch/>
        </p:blipFill>
        <p:spPr>
          <a:xfrm>
            <a:off x="840033" y="973118"/>
            <a:ext cx="3561657" cy="2592000"/>
          </a:xfrm>
          <a:prstGeom prst="rect">
            <a:avLst/>
          </a:prstGeom>
          <a:noFill/>
          <a:ln>
            <a:noFill/>
          </a:ln>
        </p:spPr>
      </p:pic>
      <p:pic>
        <p:nvPicPr>
          <p:cNvPr id="6" name="Picture 2"/>
          <p:cNvPicPr>
            <a:picLocks noChangeAspect="1" noChangeArrowheads="1"/>
          </p:cNvPicPr>
          <p:nvPr/>
        </p:nvPicPr>
        <p:blipFill>
          <a:blip r:embed="rId4" cstate="print"/>
          <a:stretch/>
        </p:blipFill>
        <p:spPr>
          <a:xfrm>
            <a:off x="4690541" y="973118"/>
            <a:ext cx="3595385" cy="2592000"/>
          </a:xfrm>
          <a:prstGeom prst="rect">
            <a:avLst/>
          </a:prstGeom>
          <a:noFill/>
          <a:ln>
            <a:noFill/>
          </a:ln>
        </p:spPr>
      </p:pic>
      <p:pic>
        <p:nvPicPr>
          <p:cNvPr id="7" name="Picture 4"/>
          <p:cNvPicPr>
            <a:picLocks noChangeAspect="1" noChangeArrowheads="1"/>
          </p:cNvPicPr>
          <p:nvPr/>
        </p:nvPicPr>
        <p:blipFill>
          <a:blip r:embed="rId5" cstate="print"/>
          <a:stretch/>
        </p:blipFill>
        <p:spPr>
          <a:xfrm>
            <a:off x="770059" y="3949988"/>
            <a:ext cx="3543382" cy="2592000"/>
          </a:xfrm>
          <a:prstGeom prst="rect">
            <a:avLst/>
          </a:prstGeom>
          <a:noFill/>
          <a:ln>
            <a:noFill/>
          </a:ln>
        </p:spPr>
      </p:pic>
      <p:pic>
        <p:nvPicPr>
          <p:cNvPr id="8" name="Picture 3"/>
          <p:cNvPicPr>
            <a:picLocks noChangeAspect="1" noChangeArrowheads="1"/>
          </p:cNvPicPr>
          <p:nvPr/>
        </p:nvPicPr>
        <p:blipFill>
          <a:blip r:embed="rId6" cstate="print"/>
          <a:stretch/>
        </p:blipFill>
        <p:spPr>
          <a:xfrm>
            <a:off x="4690541" y="3949988"/>
            <a:ext cx="3595385" cy="2592000"/>
          </a:xfrm>
          <a:prstGeom prst="rect">
            <a:avLst/>
          </a:prstGeom>
          <a:noFill/>
          <a:ln>
            <a:noFill/>
          </a:ln>
        </p:spPr>
      </p:pic>
      <p:pic>
        <p:nvPicPr>
          <p:cNvPr id="9" name="Picture 3"/>
          <p:cNvPicPr>
            <a:picLocks noChangeAspect="1" noChangeArrowheads="1"/>
          </p:cNvPicPr>
          <p:nvPr/>
        </p:nvPicPr>
        <p:blipFill>
          <a:blip r:embed="rId7" cstate="print"/>
          <a:stretch/>
        </p:blipFill>
        <p:spPr>
          <a:xfrm>
            <a:off x="8681068" y="3949988"/>
            <a:ext cx="3417291" cy="2592000"/>
          </a:xfrm>
          <a:prstGeom prst="rect">
            <a:avLst/>
          </a:prstGeom>
          <a:noFill/>
          <a:ln>
            <a:noFill/>
          </a:ln>
        </p:spPr>
      </p:pic>
      <p:pic>
        <p:nvPicPr>
          <p:cNvPr id="10" name="Picture 2"/>
          <p:cNvPicPr>
            <a:picLocks noChangeAspect="1" noChangeArrowheads="1"/>
          </p:cNvPicPr>
          <p:nvPr/>
        </p:nvPicPr>
        <p:blipFill>
          <a:blip r:embed="rId8" cstate="print"/>
          <a:stretch/>
        </p:blipFill>
        <p:spPr>
          <a:xfrm>
            <a:off x="8681069" y="1045725"/>
            <a:ext cx="3404449" cy="2592000"/>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59"/>
          <p:cNvSpPr>
            <a:spLocks noChangeArrowheads="1"/>
          </p:cNvSpPr>
          <p:nvPr/>
        </p:nvSpPr>
        <p:spPr>
          <a:xfrm>
            <a:off x="3508765" y="2479990"/>
            <a:ext cx="6657720" cy="676910"/>
          </a:xfrm>
          <a:prstGeom prst="rect">
            <a:avLst/>
          </a:prstGeom>
          <a:noFill/>
          <a:ln>
            <a:noFill/>
          </a:ln>
        </p:spPr>
        <p:txBody>
          <a:bodyPr wrap="square" lIns="0" tIns="0" rIns="0" bIns="0">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zh-CN" sz="4400" b="1">
                <a:solidFill>
                  <a:schemeClr val="accent1"/>
                </a:solidFill>
              </a:rPr>
              <a:t>谢谢观看！</a:t>
            </a:r>
            <a:endParaRPr lang="zh-CN" sz="1600">
              <a:solidFill>
                <a:schemeClr val="accent1"/>
              </a:solidFill>
            </a:endParaRPr>
          </a:p>
        </p:txBody>
      </p:sp>
      <p:sp>
        <p:nvSpPr>
          <p:cNvPr id="9"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10"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4"/>
                                        </p:tgtEl>
                                      </p:cBhvr>
                                    </p:animEffect>
                                    <p:animScale>
                                      <p:cBhvr>
                                        <p:cTn id="18" dur="250"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3636491" y="2588272"/>
            <a:ext cx="6864855" cy="830997"/>
          </a:xfrm>
          <a:prstGeom prst="rect">
            <a:avLst/>
          </a:prstGeom>
          <a:noFill/>
        </p:spPr>
        <p:txBody>
          <a:bodyPr wrap="square" lIns="0" tIns="0" rIns="0" bIns="0">
            <a:spAutoFit/>
          </a:bodyPr>
          <a:lstStyle/>
          <a:p>
            <a:r>
              <a:rPr lang="zh-CN" sz="5400">
                <a:solidFill>
                  <a:schemeClr val="accent1"/>
                </a:solidFill>
                <a:latin typeface="Arial"/>
                <a:ea typeface="微软雅黑"/>
              </a:rPr>
              <a:t>图书馆的含义和意义</a:t>
            </a:r>
            <a:endParaRPr lang="en-GB" sz="5400">
              <a:solidFill>
                <a:schemeClr val="accent1"/>
              </a:solidFill>
              <a:latin typeface="微软雅黑"/>
              <a:ea typeface="微软雅黑"/>
            </a:endParaRPr>
          </a:p>
        </p:txBody>
      </p:sp>
      <p:sp>
        <p:nvSpPr>
          <p:cNvPr id="15" name="矩形 259"/>
          <p:cNvSpPr>
            <a:spLocks noChangeArrowheads="1"/>
          </p:cNvSpPr>
          <p:nvPr/>
        </p:nvSpPr>
        <p:spPr>
          <a:xfrm>
            <a:off x="1980307" y="2248173"/>
            <a:ext cx="1800200" cy="1446550"/>
          </a:xfrm>
          <a:prstGeom prst="rect">
            <a:avLst/>
          </a:prstGeom>
          <a:noFill/>
          <a:ln>
            <a:noFill/>
          </a:ln>
        </p:spPr>
        <p:txBody>
          <a:bodyPr wrap="square">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en-US" sz="8800" spc="300">
                <a:solidFill>
                  <a:schemeClr val="accent1"/>
                </a:solidFill>
                <a:latin typeface="Impact"/>
              </a:rPr>
              <a:t>1</a:t>
            </a:r>
            <a:r>
              <a:rPr lang="en-US" sz="4800" spc="300">
                <a:solidFill>
                  <a:schemeClr val="accent1"/>
                </a:solidFill>
                <a:latin typeface="Impact"/>
              </a:rPr>
              <a:t>.</a:t>
            </a:r>
            <a:endParaRPr lang="zh-CN" sz="4800" spc="300">
              <a:solidFill>
                <a:schemeClr val="accent1"/>
              </a:solidFill>
              <a:latin typeface="Impact"/>
            </a:endParaRPr>
          </a:p>
        </p:txBody>
      </p:sp>
      <p:sp>
        <p:nvSpPr>
          <p:cNvPr id="6" name="Freeform 6"/>
          <p:cNvSpPr/>
          <p:nvPr/>
        </p:nvSpPr>
        <p:spPr>
          <a:xfrm>
            <a:off x="693" y="5397915"/>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7"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15"/>
                                        </p:tgtEl>
                                      </p:cBhvr>
                                    </p:animEffect>
                                    <p:animScale>
                                      <p:cBhvr>
                                        <p:cTn id="18" dur="250" fill="hold"/>
                                        <p:tgtEl>
                                          <p:spTgt spid="15"/>
                                        </p:tgtEl>
                                      </p:cBhvr>
                                      <p:by x="105000" y="105000"/>
                                    </p:animScale>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6" presetClass="emph" presetSubtype="0" fill="remove" nodeType="withEffect">
                                  <p:stCondLst>
                                    <p:cond delay="0"/>
                                  </p:stCondLst>
                                  <p:childTnLst>
                                    <p:animScale>
                                      <p:cBhvr>
                                        <p:cTn id="2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7460531" y="1842900"/>
            <a:ext cx="1943320" cy="2403082"/>
            <a:chOff x="9683156" y="2245342"/>
            <a:chExt cx="1880262" cy="2278603"/>
          </a:xfrm>
          <a:effectLst>
            <a:outerShdw blurRad="368300" dir="13500000" sy="23000" kx="1200000" algn="br" rotWithShape="0">
              <a:srgbClr val="000000">
                <a:alpha val="25000"/>
              </a:srgbClr>
            </a:outerShdw>
          </a:effectLst>
        </p:grpSpPr>
        <p:sp>
          <p:nvSpPr>
            <p:cNvPr id="64" name="Freeform 63"/>
            <p:cNvSpPr/>
            <p:nvPr/>
          </p:nvSpPr>
          <p:spPr>
            <a:xfrm>
              <a:off x="9697382" y="2584406"/>
              <a:ext cx="1851810" cy="1939539"/>
            </a:xfrm>
            <a:custGeom>
              <a:avLst/>
              <a:gdLst/>
              <a:ahLst/>
              <a:cxnLst/>
              <a:rect l="0" t="0" r="r" b="b"/>
              <a:pathLst>
                <a:path w="1851810" h="1939539">
                  <a:moveTo>
                    <a:pt x="1797275" y="0"/>
                  </a:moveTo>
                  <a:lnTo>
                    <a:pt x="1851810" y="13041"/>
                  </a:lnTo>
                  <a:lnTo>
                    <a:pt x="925905" y="1939539"/>
                  </a:lnTo>
                  <a:lnTo>
                    <a:pt x="0" y="13041"/>
                  </a:lnTo>
                  <a:lnTo>
                    <a:pt x="67576" y="0"/>
                  </a:lnTo>
                  <a:lnTo>
                    <a:pt x="1797275" y="0"/>
                  </a:lnTo>
                  <a:close/>
                </a:path>
              </a:pathLst>
            </a:custGeom>
            <a:solidFill>
              <a:schemeClr val="accent3"/>
            </a:soli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sp>
          <p:nvSpPr>
            <p:cNvPr id="65" name="Oval 6"/>
            <p:cNvSpPr>
              <a:spLocks noChangeArrowheads="1"/>
            </p:cNvSpPr>
            <p:nvPr/>
          </p:nvSpPr>
          <p:spPr>
            <a:xfrm>
              <a:off x="9683156"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grpSp>
      <p:grpSp>
        <p:nvGrpSpPr>
          <p:cNvPr id="66" name="Group 65"/>
          <p:cNvGrpSpPr/>
          <p:nvPr/>
        </p:nvGrpSpPr>
        <p:grpSpPr>
          <a:xfrm>
            <a:off x="4802243" y="2257375"/>
            <a:ext cx="1943320" cy="2403082"/>
            <a:chOff x="4666657" y="2245342"/>
            <a:chExt cx="1880262" cy="2278603"/>
          </a:xfrm>
          <a:effectLst>
            <a:outerShdw blurRad="368300" dir="13500000" sy="23000" kx="1200000" algn="br" rotWithShape="0">
              <a:srgbClr val="000000">
                <a:alpha val="25000"/>
              </a:srgbClr>
            </a:outerShdw>
          </a:effectLst>
        </p:grpSpPr>
        <p:sp>
          <p:nvSpPr>
            <p:cNvPr id="67" name="Freeform 66"/>
            <p:cNvSpPr/>
            <p:nvPr/>
          </p:nvSpPr>
          <p:spPr>
            <a:xfrm>
              <a:off x="4680883" y="2584406"/>
              <a:ext cx="1851810" cy="1939539"/>
            </a:xfrm>
            <a:custGeom>
              <a:avLst/>
              <a:gdLst/>
              <a:ahLst/>
              <a:cxnLst/>
              <a:rect l="0" t="0" r="r" b="b"/>
              <a:pathLst>
                <a:path w="1851810" h="1939539">
                  <a:moveTo>
                    <a:pt x="1797275" y="0"/>
                  </a:moveTo>
                  <a:lnTo>
                    <a:pt x="1851810" y="13041"/>
                  </a:lnTo>
                  <a:lnTo>
                    <a:pt x="925905" y="1939539"/>
                  </a:lnTo>
                  <a:lnTo>
                    <a:pt x="0" y="13041"/>
                  </a:lnTo>
                  <a:lnTo>
                    <a:pt x="67576" y="0"/>
                  </a:lnTo>
                  <a:lnTo>
                    <a:pt x="1797275" y="0"/>
                  </a:lnTo>
                  <a:close/>
                </a:path>
              </a:pathLst>
            </a:custGeom>
            <a:solidFill>
              <a:schemeClr val="accent2"/>
            </a:soli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sp>
          <p:nvSpPr>
            <p:cNvPr id="129" name="Oval 6"/>
            <p:cNvSpPr>
              <a:spLocks noChangeArrowheads="1"/>
            </p:cNvSpPr>
            <p:nvPr/>
          </p:nvSpPr>
          <p:spPr>
            <a:xfrm>
              <a:off x="4666657"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grpSp>
      <p:grpSp>
        <p:nvGrpSpPr>
          <p:cNvPr id="130" name="Group 129"/>
          <p:cNvGrpSpPr/>
          <p:nvPr/>
        </p:nvGrpSpPr>
        <p:grpSpPr>
          <a:xfrm>
            <a:off x="2065789" y="2722488"/>
            <a:ext cx="1943320" cy="2403082"/>
            <a:chOff x="7146332" y="2245342"/>
            <a:chExt cx="1880262" cy="2278603"/>
          </a:xfrm>
          <a:effectLst>
            <a:outerShdw blurRad="368300" dir="13500000" sy="23000" kx="1200000" algn="br" rotWithShape="0">
              <a:srgbClr val="000000">
                <a:alpha val="25000"/>
              </a:srgbClr>
            </a:outerShdw>
          </a:effectLst>
        </p:grpSpPr>
        <p:sp>
          <p:nvSpPr>
            <p:cNvPr id="131" name="Freeform 130"/>
            <p:cNvSpPr/>
            <p:nvPr/>
          </p:nvSpPr>
          <p:spPr>
            <a:xfrm>
              <a:off x="7160558" y="2584406"/>
              <a:ext cx="1851810" cy="1939539"/>
            </a:xfrm>
            <a:custGeom>
              <a:avLst/>
              <a:gdLst/>
              <a:ahLst/>
              <a:cxnLst/>
              <a:rect l="0" t="0" r="r" b="b"/>
              <a:pathLst>
                <a:path w="1851810" h="1939539">
                  <a:moveTo>
                    <a:pt x="1797275" y="0"/>
                  </a:moveTo>
                  <a:lnTo>
                    <a:pt x="1851810" y="13041"/>
                  </a:lnTo>
                  <a:lnTo>
                    <a:pt x="925905" y="1939539"/>
                  </a:lnTo>
                  <a:lnTo>
                    <a:pt x="0" y="13041"/>
                  </a:lnTo>
                  <a:lnTo>
                    <a:pt x="67576" y="0"/>
                  </a:lnTo>
                  <a:lnTo>
                    <a:pt x="1797275" y="0"/>
                  </a:lnTo>
                  <a:close/>
                </a:path>
              </a:pathLst>
            </a:custGeom>
            <a:solidFill>
              <a:schemeClr val="accent1"/>
            </a:soli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sp>
          <p:nvSpPr>
            <p:cNvPr id="132" name="Oval 6"/>
            <p:cNvSpPr>
              <a:spLocks noChangeArrowheads="1"/>
            </p:cNvSpPr>
            <p:nvPr/>
          </p:nvSpPr>
          <p:spPr>
            <a:xfrm>
              <a:off x="7146332" y="2245342"/>
              <a:ext cx="1880262" cy="610552"/>
            </a:xfrm>
            <a:prstGeom prst="ellipse">
              <a:avLst/>
            </a:prstGeom>
            <a:gradFill>
              <a:gsLst>
                <a:gs pos="0">
                  <a:schemeClr val="bg1"/>
                </a:gs>
                <a:gs pos="53000">
                  <a:schemeClr val="bg1">
                    <a:lumMod val="95000"/>
                  </a:schemeClr>
                </a:gs>
                <a:gs pos="100000">
                  <a:schemeClr val="bg1">
                    <a:lumMod val="85000"/>
                  </a:schemeClr>
                </a:gs>
              </a:gsLst>
              <a:lin ang="16800000" scaled="0"/>
            </a:gra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grpSp>
      <p:sp>
        <p:nvSpPr>
          <p:cNvPr id="133" name="TextBox 132"/>
          <p:cNvSpPr txBox="1"/>
          <p:nvPr/>
        </p:nvSpPr>
        <p:spPr>
          <a:xfrm>
            <a:off x="2820741" y="2653312"/>
            <a:ext cx="527709" cy="535531"/>
          </a:xfrm>
          <a:prstGeom prst="rect">
            <a:avLst/>
          </a:prstGeom>
          <a:noFill/>
        </p:spPr>
        <p:txBody>
          <a:bodyPr wrap="none">
            <a:spAutoFit/>
          </a:bodyPr>
          <a:lstStyle/>
          <a:p>
            <a:pPr algn="ctr">
              <a:lnSpc>
                <a:spcPct val="120000"/>
              </a:lnSpc>
              <a:spcBef>
                <a:spcPts val="0"/>
              </a:spcBef>
              <a:spcAft>
                <a:spcPts val="0"/>
              </a:spcAft>
            </a:pPr>
            <a:r>
              <a:rPr lang="id-ID" sz="2400" b="1">
                <a:solidFill>
                  <a:schemeClr val="tx1">
                    <a:lumMod val="65000"/>
                    <a:lumOff val="35000"/>
                  </a:schemeClr>
                </a:solidFill>
                <a:latin typeface="Arial"/>
                <a:ea typeface="微软雅黑"/>
              </a:rPr>
              <a:t>01</a:t>
            </a:r>
          </a:p>
        </p:txBody>
      </p:sp>
      <p:sp>
        <p:nvSpPr>
          <p:cNvPr id="134" name="TextBox 133"/>
          <p:cNvSpPr txBox="1"/>
          <p:nvPr/>
        </p:nvSpPr>
        <p:spPr>
          <a:xfrm>
            <a:off x="5483768" y="2188595"/>
            <a:ext cx="527709" cy="535531"/>
          </a:xfrm>
          <a:prstGeom prst="rect">
            <a:avLst/>
          </a:prstGeom>
          <a:noFill/>
        </p:spPr>
        <p:txBody>
          <a:bodyPr wrap="none">
            <a:spAutoFit/>
          </a:bodyPr>
          <a:lstStyle/>
          <a:p>
            <a:pPr algn="ctr">
              <a:lnSpc>
                <a:spcPct val="120000"/>
              </a:lnSpc>
              <a:spcBef>
                <a:spcPts val="0"/>
              </a:spcBef>
              <a:spcAft>
                <a:spcPts val="0"/>
              </a:spcAft>
            </a:pPr>
            <a:r>
              <a:rPr lang="id-ID" sz="2400" b="1">
                <a:solidFill>
                  <a:schemeClr val="tx1">
                    <a:lumMod val="65000"/>
                    <a:lumOff val="35000"/>
                  </a:schemeClr>
                </a:solidFill>
                <a:latin typeface="Arial"/>
                <a:ea typeface="微软雅黑"/>
              </a:rPr>
              <a:t>02</a:t>
            </a:r>
          </a:p>
        </p:txBody>
      </p:sp>
      <p:sp>
        <p:nvSpPr>
          <p:cNvPr id="135" name="TextBox 134"/>
          <p:cNvSpPr txBox="1"/>
          <p:nvPr/>
        </p:nvSpPr>
        <p:spPr>
          <a:xfrm>
            <a:off x="8142839" y="1803483"/>
            <a:ext cx="527709" cy="535531"/>
          </a:xfrm>
          <a:prstGeom prst="rect">
            <a:avLst/>
          </a:prstGeom>
          <a:noFill/>
        </p:spPr>
        <p:txBody>
          <a:bodyPr wrap="none">
            <a:spAutoFit/>
          </a:bodyPr>
          <a:lstStyle/>
          <a:p>
            <a:pPr algn="ctr">
              <a:lnSpc>
                <a:spcPct val="120000"/>
              </a:lnSpc>
              <a:spcBef>
                <a:spcPts val="0"/>
              </a:spcBef>
              <a:spcAft>
                <a:spcPts val="0"/>
              </a:spcAft>
            </a:pPr>
            <a:r>
              <a:rPr lang="id-ID" sz="2400" b="1">
                <a:solidFill>
                  <a:schemeClr val="tx1">
                    <a:lumMod val="65000"/>
                    <a:lumOff val="35000"/>
                  </a:schemeClr>
                </a:solidFill>
                <a:latin typeface="Arial"/>
                <a:ea typeface="微软雅黑"/>
              </a:rPr>
              <a:t>03</a:t>
            </a:r>
          </a:p>
        </p:txBody>
      </p:sp>
      <p:sp>
        <p:nvSpPr>
          <p:cNvPr id="136" name="Freeform 135"/>
          <p:cNvSpPr>
            <a:spLocks noEditPoints="1"/>
          </p:cNvSpPr>
          <p:nvPr/>
        </p:nvSpPr>
        <p:spPr>
          <a:xfrm>
            <a:off x="8273081" y="3029437"/>
            <a:ext cx="338101" cy="242802"/>
          </a:xfrm>
          <a:custGeom>
            <a:avLst/>
            <a:gdLst/>
            <a:ahLst/>
            <a:cxnLst/>
            <a:rect l="0" t="0" r="r" b="b"/>
            <a:pathLst>
              <a:path w="338101" h="242802">
                <a:moveTo>
                  <a:pt x="0" y="242802"/>
                </a:moveTo>
                <a:lnTo>
                  <a:pt x="338101" y="242802"/>
                </a:lnTo>
                <a:lnTo>
                  <a:pt x="338101" y="0"/>
                </a:lnTo>
                <a:lnTo>
                  <a:pt x="0" y="0"/>
                </a:lnTo>
                <a:lnTo>
                  <a:pt x="0" y="242802"/>
                </a:lnTo>
                <a:close/>
                <a:moveTo>
                  <a:pt x="325342" y="23434"/>
                </a:moveTo>
                <a:lnTo>
                  <a:pt x="218809" y="119123"/>
                </a:lnTo>
                <a:lnTo>
                  <a:pt x="325342" y="219368"/>
                </a:lnTo>
                <a:lnTo>
                  <a:pt x="325342" y="230434"/>
                </a:lnTo>
                <a:lnTo>
                  <a:pt x="204774" y="130189"/>
                </a:lnTo>
                <a:lnTo>
                  <a:pt x="168413" y="161434"/>
                </a:lnTo>
                <a:lnTo>
                  <a:pt x="131413" y="130189"/>
                </a:lnTo>
                <a:lnTo>
                  <a:pt x="10845" y="230434"/>
                </a:lnTo>
                <a:lnTo>
                  <a:pt x="10845" y="219368"/>
                </a:lnTo>
                <a:lnTo>
                  <a:pt x="119292" y="119123"/>
                </a:lnTo>
                <a:lnTo>
                  <a:pt x="10845" y="23434"/>
                </a:lnTo>
                <a:lnTo>
                  <a:pt x="10845" y="12368"/>
                </a:lnTo>
                <a:lnTo>
                  <a:pt x="168413" y="126934"/>
                </a:lnTo>
                <a:lnTo>
                  <a:pt x="325342" y="12368"/>
                </a:lnTo>
                <a:lnTo>
                  <a:pt x="325342" y="23434"/>
                </a:lnTo>
                <a:close/>
              </a:path>
            </a:pathLst>
          </a:custGeom>
          <a:solidFill>
            <a:schemeClr val="bg1"/>
          </a:soli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sp>
        <p:nvSpPr>
          <p:cNvPr id="137" name="Freeform 136"/>
          <p:cNvSpPr>
            <a:spLocks noEditPoints="1"/>
          </p:cNvSpPr>
          <p:nvPr/>
        </p:nvSpPr>
        <p:spPr>
          <a:xfrm>
            <a:off x="5647580" y="3360272"/>
            <a:ext cx="320553" cy="326485"/>
          </a:xfrm>
          <a:custGeom>
            <a:avLst/>
            <a:gdLst/>
            <a:ahLst/>
            <a:cxnLst/>
            <a:rect l="0" t="0" r="r" b="b"/>
            <a:pathLst>
              <a:path w="320553" h="326485">
                <a:moveTo>
                  <a:pt x="172495" y="125909"/>
                </a:moveTo>
                <a:cubicBezTo>
                  <a:pt x="172495" y="101020"/>
                  <a:pt x="172495" y="101020"/>
                  <a:pt x="172495" y="101020"/>
                </a:cubicBezTo>
                <a:cubicBezTo>
                  <a:pt x="234306" y="101020"/>
                  <a:pt x="234306" y="101020"/>
                  <a:pt x="234306" y="101020"/>
                </a:cubicBezTo>
                <a:cubicBezTo>
                  <a:pt x="234306" y="0"/>
                  <a:pt x="234306" y="0"/>
                  <a:pt x="234306" y="0"/>
                </a:cubicBezTo>
                <a:cubicBezTo>
                  <a:pt x="86247" y="0"/>
                  <a:pt x="86247" y="0"/>
                  <a:pt x="86247" y="0"/>
                </a:cubicBezTo>
                <a:cubicBezTo>
                  <a:pt x="86247" y="101020"/>
                  <a:pt x="86247" y="101020"/>
                  <a:pt x="86247" y="101020"/>
                </a:cubicBezTo>
                <a:cubicBezTo>
                  <a:pt x="148058" y="101020"/>
                  <a:pt x="148058" y="101020"/>
                  <a:pt x="148058" y="101020"/>
                </a:cubicBezTo>
                <a:cubicBezTo>
                  <a:pt x="148058" y="125909"/>
                  <a:pt x="148058" y="125909"/>
                  <a:pt x="148058" y="125909"/>
                </a:cubicBezTo>
                <a:cubicBezTo>
                  <a:pt x="61811" y="125909"/>
                  <a:pt x="61811" y="125909"/>
                  <a:pt x="61811" y="125909"/>
                </a:cubicBezTo>
                <a:cubicBezTo>
                  <a:pt x="61811" y="114197"/>
                  <a:pt x="61811" y="114197"/>
                  <a:pt x="61811" y="114197"/>
                </a:cubicBezTo>
                <a:cubicBezTo>
                  <a:pt x="25874" y="114197"/>
                  <a:pt x="25874" y="114197"/>
                  <a:pt x="25874" y="114197"/>
                </a:cubicBezTo>
                <a:cubicBezTo>
                  <a:pt x="25874" y="125909"/>
                  <a:pt x="25874" y="125909"/>
                  <a:pt x="25874" y="125909"/>
                </a:cubicBezTo>
                <a:cubicBezTo>
                  <a:pt x="0" y="125909"/>
                  <a:pt x="0" y="125909"/>
                  <a:pt x="0" y="125909"/>
                </a:cubicBezTo>
                <a:cubicBezTo>
                  <a:pt x="0" y="326485"/>
                  <a:pt x="0" y="326485"/>
                  <a:pt x="0" y="326485"/>
                </a:cubicBezTo>
                <a:cubicBezTo>
                  <a:pt x="320553" y="326485"/>
                  <a:pt x="320553" y="326485"/>
                  <a:pt x="320553" y="326485"/>
                </a:cubicBezTo>
                <a:cubicBezTo>
                  <a:pt x="320553" y="125909"/>
                  <a:pt x="320553" y="125909"/>
                  <a:pt x="320553" y="125909"/>
                </a:cubicBezTo>
                <a:cubicBezTo>
                  <a:pt x="172495" y="125909"/>
                  <a:pt x="172495" y="125909"/>
                  <a:pt x="172495" y="125909"/>
                </a:cubicBezTo>
                <a:moveTo>
                  <a:pt x="99185" y="13177"/>
                </a:moveTo>
                <a:cubicBezTo>
                  <a:pt x="222806" y="13177"/>
                  <a:pt x="222806" y="13177"/>
                  <a:pt x="222806" y="13177"/>
                </a:cubicBezTo>
                <a:cubicBezTo>
                  <a:pt x="222806" y="87843"/>
                  <a:pt x="222806" y="87843"/>
                  <a:pt x="222806" y="87843"/>
                </a:cubicBezTo>
                <a:cubicBezTo>
                  <a:pt x="99185" y="87843"/>
                  <a:pt x="99185" y="87843"/>
                  <a:pt x="99185" y="87843"/>
                </a:cubicBezTo>
                <a:lnTo>
                  <a:pt x="99185" y="13177"/>
                </a:lnTo>
                <a:close/>
                <a:moveTo>
                  <a:pt x="160995" y="289884"/>
                </a:moveTo>
                <a:cubicBezTo>
                  <a:pt x="126496" y="289884"/>
                  <a:pt x="99185" y="260602"/>
                  <a:pt x="99185" y="226929"/>
                </a:cubicBezTo>
                <a:cubicBezTo>
                  <a:pt x="99185" y="191792"/>
                  <a:pt x="126496" y="163975"/>
                  <a:pt x="160995" y="163975"/>
                </a:cubicBezTo>
                <a:cubicBezTo>
                  <a:pt x="195494" y="163975"/>
                  <a:pt x="222806" y="191792"/>
                  <a:pt x="222806" y="226929"/>
                </a:cubicBezTo>
                <a:cubicBezTo>
                  <a:pt x="222806" y="260602"/>
                  <a:pt x="195494" y="289884"/>
                  <a:pt x="160995" y="289884"/>
                </a:cubicBezTo>
                <a:moveTo>
                  <a:pt x="296116" y="163975"/>
                </a:moveTo>
                <a:cubicBezTo>
                  <a:pt x="258742" y="163975"/>
                  <a:pt x="258742" y="163975"/>
                  <a:pt x="258742" y="163975"/>
                </a:cubicBezTo>
                <a:cubicBezTo>
                  <a:pt x="258742" y="150798"/>
                  <a:pt x="258742" y="150798"/>
                  <a:pt x="258742" y="150798"/>
                </a:cubicBezTo>
                <a:cubicBezTo>
                  <a:pt x="296116" y="150798"/>
                  <a:pt x="296116" y="150798"/>
                  <a:pt x="296116" y="150798"/>
                </a:cubicBezTo>
                <a:lnTo>
                  <a:pt x="296116" y="163975"/>
                </a:lnTo>
                <a:close/>
              </a:path>
            </a:pathLst>
          </a:custGeom>
          <a:solidFill>
            <a:schemeClr val="bg1"/>
          </a:solid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grpSp>
        <p:nvGrpSpPr>
          <p:cNvPr id="138" name="Group 137"/>
          <p:cNvGrpSpPr/>
          <p:nvPr/>
        </p:nvGrpSpPr>
        <p:grpSpPr>
          <a:xfrm flipH="1">
            <a:off x="2810037" y="3825236"/>
            <a:ext cx="406558" cy="420746"/>
            <a:chOff x="1909763" y="950913"/>
            <a:chExt cx="782637" cy="793750"/>
          </a:xfrm>
          <a:solidFill>
            <a:schemeClr val="bg1"/>
          </a:solidFill>
        </p:grpSpPr>
        <p:sp>
          <p:nvSpPr>
            <p:cNvPr id="139" name="Freeform 59"/>
            <p:cNvSpPr>
              <a:spLocks noEditPoints="1"/>
            </p:cNvSpPr>
            <p:nvPr/>
          </p:nvSpPr>
          <p:spPr>
            <a:xfrm>
              <a:off x="1909763" y="1204913"/>
              <a:ext cx="539750" cy="539750"/>
            </a:xfrm>
            <a:custGeom>
              <a:avLst/>
              <a:gdLst/>
              <a:ahLst/>
              <a:cxnLst/>
              <a:rect l="0" t="0" r="r" b="b"/>
              <a:pathLst>
                <a:path w="539750" h="539750">
                  <a:moveTo>
                    <a:pt x="0" y="539750"/>
                  </a:moveTo>
                  <a:lnTo>
                    <a:pt x="539750" y="539750"/>
                  </a:lnTo>
                  <a:lnTo>
                    <a:pt x="539750" y="0"/>
                  </a:lnTo>
                  <a:lnTo>
                    <a:pt x="0" y="0"/>
                  </a:lnTo>
                  <a:lnTo>
                    <a:pt x="0" y="539750"/>
                  </a:lnTo>
                  <a:close/>
                  <a:moveTo>
                    <a:pt x="482600" y="398463"/>
                  </a:moveTo>
                  <a:lnTo>
                    <a:pt x="55563" y="398463"/>
                  </a:lnTo>
                  <a:lnTo>
                    <a:pt x="55563" y="57150"/>
                  </a:lnTo>
                  <a:lnTo>
                    <a:pt x="482600" y="57150"/>
                  </a:lnTo>
                  <a:lnTo>
                    <a:pt x="482600" y="398463"/>
                  </a:lnTo>
                  <a:close/>
                </a:path>
              </a:pathLst>
            </a:custGeom>
            <a:grp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sp>
          <p:nvSpPr>
            <p:cNvPr id="140" name="Freeform 60"/>
            <p:cNvSpPr/>
            <p:nvPr/>
          </p:nvSpPr>
          <p:spPr>
            <a:xfrm>
              <a:off x="2060575" y="950913"/>
              <a:ext cx="631825" cy="569913"/>
            </a:xfrm>
            <a:custGeom>
              <a:avLst/>
              <a:gdLst/>
              <a:ahLst/>
              <a:cxnLst/>
              <a:rect l="0" t="0" r="r" b="b"/>
              <a:pathLst>
                <a:path w="631825" h="569913">
                  <a:moveTo>
                    <a:pt x="530225" y="0"/>
                  </a:moveTo>
                  <a:lnTo>
                    <a:pt x="0" y="101600"/>
                  </a:lnTo>
                  <a:lnTo>
                    <a:pt x="23813" y="227013"/>
                  </a:lnTo>
                  <a:lnTo>
                    <a:pt x="80963" y="227013"/>
                  </a:lnTo>
                  <a:lnTo>
                    <a:pt x="65088" y="147638"/>
                  </a:lnTo>
                  <a:lnTo>
                    <a:pt x="484188" y="63500"/>
                  </a:lnTo>
                  <a:lnTo>
                    <a:pt x="549275" y="398463"/>
                  </a:lnTo>
                  <a:lnTo>
                    <a:pt x="415925" y="425450"/>
                  </a:lnTo>
                  <a:lnTo>
                    <a:pt x="415925" y="569913"/>
                  </a:lnTo>
                  <a:lnTo>
                    <a:pt x="631825" y="527050"/>
                  </a:lnTo>
                  <a:lnTo>
                    <a:pt x="530225" y="0"/>
                  </a:lnTo>
                  <a:close/>
                </a:path>
              </a:pathLst>
            </a:custGeom>
            <a:grpFill/>
            <a:ln>
              <a:noFill/>
            </a:ln>
          </p:spPr>
          <p:txBody>
            <a:bodyPr vert="horz" wrap="square" lIns="96435" tIns="48218" rIns="96435" bIns="48218" numCol="1" anchor="t" anchorCtr="0"/>
            <a:lstStyle/>
            <a:p>
              <a:pPr algn="just">
                <a:lnSpc>
                  <a:spcPct val="120000"/>
                </a:lnSpc>
                <a:spcBef>
                  <a:spcPts val="0"/>
                </a:spcBef>
                <a:spcAft>
                  <a:spcPts val="0"/>
                </a:spcAft>
              </a:pPr>
              <a:endParaRPr lang="id-ID" sz="800">
                <a:latin typeface="Arial"/>
                <a:ea typeface="微软雅黑"/>
              </a:endParaRPr>
            </a:p>
          </p:txBody>
        </p:sp>
      </p:grpSp>
      <p:cxnSp>
        <p:nvCxnSpPr>
          <p:cNvPr id="144" name="Straight Connector 143"/>
          <p:cNvCxnSpPr/>
          <p:nvPr/>
        </p:nvCxnSpPr>
        <p:spPr>
          <a:xfrm>
            <a:off x="3445756" y="6035199"/>
            <a:ext cx="1747274" cy="0"/>
          </a:xfrm>
          <a:prstGeom prst="line">
            <a:avLst/>
          </a:prstGeom>
          <a:ln w="6350">
            <a:solidFill>
              <a:schemeClr val="bg1">
                <a:lumMod val="65000"/>
              </a:schemeClr>
            </a:solidFill>
            <a:prstDash val="sysDot"/>
            <a:miter/>
            <a:tailEnd type="oval"/>
          </a:ln>
        </p:spPr>
      </p:cxnSp>
      <p:sp>
        <p:nvSpPr>
          <p:cNvPr id="145" name="TextBox 144"/>
          <p:cNvSpPr txBox="1"/>
          <p:nvPr/>
        </p:nvSpPr>
        <p:spPr>
          <a:xfrm>
            <a:off x="3430408" y="5045089"/>
            <a:ext cx="2070764" cy="978729"/>
          </a:xfrm>
          <a:prstGeom prst="rect">
            <a:avLst/>
          </a:prstGeom>
          <a:noFill/>
        </p:spPr>
        <p:txBody>
          <a:bodyPr wrap="square">
            <a:spAutoFit/>
          </a:bodyPr>
          <a:lstStyle/>
          <a:p>
            <a:pPr>
              <a:lnSpc>
                <a:spcPct val="120000"/>
              </a:lnSpc>
              <a:spcBef>
                <a:spcPts val="0"/>
              </a:spcBef>
              <a:spcAft>
                <a:spcPts val="0"/>
              </a:spcAft>
            </a:pPr>
            <a:r>
              <a:rPr lang="zh-CN" sz="1200" b="1">
                <a:solidFill>
                  <a:srgbClr val="000000"/>
                </a:solidFill>
                <a:latin typeface="微软雅黑"/>
              </a:rPr>
              <a:t>图书馆是一个专门收集、整理、保存、传播文献并提供利用的科学、文化、教育和科研机构</a:t>
            </a:r>
            <a:endParaRPr lang="id-ID" sz="1200" b="1">
              <a:solidFill>
                <a:schemeClr val="bg1">
                  <a:lumMod val="65000"/>
                </a:schemeClr>
              </a:solidFill>
              <a:latin typeface="Arial"/>
              <a:ea typeface="微软雅黑"/>
            </a:endParaRPr>
          </a:p>
        </p:txBody>
      </p:sp>
      <p:cxnSp>
        <p:nvCxnSpPr>
          <p:cNvPr id="147" name="Straight Connector 146"/>
          <p:cNvCxnSpPr/>
          <p:nvPr/>
        </p:nvCxnSpPr>
        <p:spPr>
          <a:xfrm flipH="1" flipV="1">
            <a:off x="3445754" y="4806379"/>
            <a:ext cx="0" cy="1226512"/>
          </a:xfrm>
          <a:prstGeom prst="line">
            <a:avLst/>
          </a:prstGeom>
          <a:ln w="6350">
            <a:solidFill>
              <a:schemeClr val="bg1">
                <a:lumMod val="65000"/>
              </a:schemeClr>
            </a:solidFill>
            <a:prstDash val="sysDot"/>
            <a:miter/>
            <a:tailEnd type="oval"/>
          </a:ln>
        </p:spPr>
      </p:cxnSp>
      <p:cxnSp>
        <p:nvCxnSpPr>
          <p:cNvPr id="148" name="Straight Connector 147"/>
          <p:cNvCxnSpPr/>
          <p:nvPr/>
        </p:nvCxnSpPr>
        <p:spPr>
          <a:xfrm>
            <a:off x="6299419" y="5501301"/>
            <a:ext cx="1747274" cy="0"/>
          </a:xfrm>
          <a:prstGeom prst="line">
            <a:avLst/>
          </a:prstGeom>
          <a:ln w="6350">
            <a:solidFill>
              <a:schemeClr val="bg1">
                <a:lumMod val="65000"/>
              </a:schemeClr>
            </a:solidFill>
            <a:prstDash val="sysDot"/>
            <a:miter/>
            <a:tailEnd type="oval"/>
          </a:ln>
        </p:spPr>
      </p:cxnSp>
      <p:sp>
        <p:nvSpPr>
          <p:cNvPr id="149" name="TextBox 148"/>
          <p:cNvSpPr txBox="1"/>
          <p:nvPr/>
        </p:nvSpPr>
        <p:spPr>
          <a:xfrm>
            <a:off x="6300788" y="4759333"/>
            <a:ext cx="1507754" cy="757130"/>
          </a:xfrm>
          <a:prstGeom prst="rect">
            <a:avLst/>
          </a:prstGeom>
          <a:noFill/>
        </p:spPr>
        <p:txBody>
          <a:bodyPr wrap="square">
            <a:spAutoFit/>
          </a:bodyPr>
          <a:lstStyle/>
          <a:p>
            <a:pPr>
              <a:lnSpc>
                <a:spcPct val="120000"/>
              </a:lnSpc>
              <a:spcBef>
                <a:spcPts val="0"/>
              </a:spcBef>
              <a:spcAft>
                <a:spcPts val="0"/>
              </a:spcAft>
            </a:pPr>
            <a:r>
              <a:rPr lang="zh-CN" sz="1200" b="1">
                <a:solidFill>
                  <a:srgbClr val="000000"/>
                </a:solidFill>
                <a:latin typeface="微软雅黑"/>
              </a:rPr>
              <a:t>公共图书馆、高校图书馆、专门类图书馆</a:t>
            </a:r>
            <a:endParaRPr lang="id-ID" sz="1200" b="1">
              <a:solidFill>
                <a:schemeClr val="bg1">
                  <a:lumMod val="65000"/>
                </a:schemeClr>
              </a:solidFill>
              <a:latin typeface="Arial"/>
              <a:ea typeface="微软雅黑"/>
            </a:endParaRPr>
          </a:p>
        </p:txBody>
      </p:sp>
      <p:cxnSp>
        <p:nvCxnSpPr>
          <p:cNvPr id="151" name="Straight Connector 150"/>
          <p:cNvCxnSpPr/>
          <p:nvPr/>
        </p:nvCxnSpPr>
        <p:spPr>
          <a:xfrm flipH="1" flipV="1">
            <a:off x="6299416" y="4272481"/>
            <a:ext cx="0" cy="1226512"/>
          </a:xfrm>
          <a:prstGeom prst="line">
            <a:avLst/>
          </a:prstGeom>
          <a:ln w="6350">
            <a:solidFill>
              <a:schemeClr val="bg1">
                <a:lumMod val="65000"/>
              </a:schemeClr>
            </a:solidFill>
            <a:prstDash val="sysDot"/>
            <a:miter/>
            <a:tailEnd type="oval"/>
          </a:ln>
        </p:spPr>
      </p:cxnSp>
      <p:cxnSp>
        <p:nvCxnSpPr>
          <p:cNvPr id="152" name="Straight Connector 151"/>
          <p:cNvCxnSpPr/>
          <p:nvPr/>
        </p:nvCxnSpPr>
        <p:spPr>
          <a:xfrm>
            <a:off x="8977586" y="5022854"/>
            <a:ext cx="1747274" cy="0"/>
          </a:xfrm>
          <a:prstGeom prst="line">
            <a:avLst/>
          </a:prstGeom>
          <a:ln w="6350">
            <a:solidFill>
              <a:schemeClr val="bg1">
                <a:lumMod val="65000"/>
              </a:schemeClr>
            </a:solidFill>
            <a:prstDash val="sysDot"/>
            <a:miter/>
            <a:tailEnd type="oval"/>
          </a:ln>
        </p:spPr>
      </p:cxnSp>
      <p:cxnSp>
        <p:nvCxnSpPr>
          <p:cNvPr id="155" name="Straight Connector 154"/>
          <p:cNvCxnSpPr/>
          <p:nvPr/>
        </p:nvCxnSpPr>
        <p:spPr>
          <a:xfrm flipH="1" flipV="1">
            <a:off x="8977584" y="3794034"/>
            <a:ext cx="0" cy="1226512"/>
          </a:xfrm>
          <a:prstGeom prst="line">
            <a:avLst/>
          </a:prstGeom>
          <a:ln w="6350">
            <a:solidFill>
              <a:schemeClr val="bg1">
                <a:lumMod val="65000"/>
              </a:schemeClr>
            </a:solidFill>
            <a:prstDash val="sysDot"/>
            <a:miter/>
            <a:tailEnd type="oval"/>
          </a:ln>
        </p:spPr>
      </p:cxnSp>
      <p:sp>
        <p:nvSpPr>
          <p:cNvPr id="31" name="任意多边形 30"/>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32" name="任意多边形 31"/>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34" name="TextBox 33"/>
          <p:cNvSpPr txBox="1"/>
          <p:nvPr/>
        </p:nvSpPr>
        <p:spPr>
          <a:xfrm>
            <a:off x="8961142" y="4044956"/>
            <a:ext cx="1890249" cy="978729"/>
          </a:xfrm>
          <a:prstGeom prst="rect">
            <a:avLst/>
          </a:prstGeom>
          <a:noFill/>
        </p:spPr>
        <p:txBody>
          <a:bodyPr wrap="square">
            <a:spAutoFit/>
          </a:bodyPr>
          <a:lstStyle/>
          <a:p>
            <a:pPr>
              <a:lnSpc>
                <a:spcPct val="120000"/>
              </a:lnSpc>
              <a:spcBef>
                <a:spcPts val="0"/>
              </a:spcBef>
              <a:spcAft>
                <a:spcPts val="0"/>
              </a:spcAft>
            </a:pPr>
            <a:r>
              <a:rPr lang="zh-CN" sz="1200" b="1">
                <a:solidFill>
                  <a:srgbClr val="000000"/>
                </a:solidFill>
                <a:latin typeface="微软雅黑"/>
              </a:rPr>
              <a:t>高校图书馆是学校的文献信息中心，为教学、科研服务的学术性教辅机构，是学生的第二课堂</a:t>
            </a:r>
            <a:endParaRPr lang="id-ID" sz="1200" b="1">
              <a:solidFill>
                <a:schemeClr val="bg1">
                  <a:lumMod val="65000"/>
                </a:schemeClr>
              </a:solidFill>
              <a:latin typeface="Arial"/>
              <a:ea typeface="微软雅黑"/>
            </a:endParaRP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500"/>
                                        <p:tgtEl>
                                          <p:spTgt spid="130"/>
                                        </p:tgtEl>
                                      </p:cBhvr>
                                    </p:animEffect>
                                    <p:anim calcmode="lin" valueType="num">
                                      <p:cBhvr>
                                        <p:cTn id="8" dur="500" fill="hold"/>
                                        <p:tgtEl>
                                          <p:spTgt spid="130"/>
                                        </p:tgtEl>
                                        <p:attrNameLst>
                                          <p:attrName>ppt_x</p:attrName>
                                        </p:attrNameLst>
                                      </p:cBhvr>
                                      <p:tavLst>
                                        <p:tav tm="0">
                                          <p:val>
                                            <p:strVal val="#ppt_x"/>
                                          </p:val>
                                        </p:tav>
                                        <p:tav tm="100000">
                                          <p:val>
                                            <p:strVal val="#ppt_x"/>
                                          </p:val>
                                        </p:tav>
                                      </p:tavLst>
                                    </p:anim>
                                    <p:anim calcmode="lin" valueType="num">
                                      <p:cBhvr>
                                        <p:cTn id="9" dur="500" fill="hold"/>
                                        <p:tgtEl>
                                          <p:spTgt spid="130"/>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33"/>
                                        </p:tgtEl>
                                        <p:attrNameLst>
                                          <p:attrName>style.visibility</p:attrName>
                                        </p:attrNameLst>
                                      </p:cBhvr>
                                      <p:to>
                                        <p:strVal val="visible"/>
                                      </p:to>
                                    </p:set>
                                    <p:animEffect transition="in" filter="fade">
                                      <p:cBhvr>
                                        <p:cTn id="13" dur="500"/>
                                        <p:tgtEl>
                                          <p:spTgt spid="133"/>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47"/>
                                        </p:tgtEl>
                                        <p:attrNameLst>
                                          <p:attrName>style.visibility</p:attrName>
                                        </p:attrNameLst>
                                      </p:cBhvr>
                                      <p:to>
                                        <p:strVal val="visible"/>
                                      </p:to>
                                    </p:set>
                                    <p:animEffect transition="in" filter="fade">
                                      <p:cBhvr>
                                        <p:cTn id="20" dur="500"/>
                                        <p:tgtEl>
                                          <p:spTgt spid="147"/>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44"/>
                                        </p:tgtEl>
                                        <p:attrNameLst>
                                          <p:attrName>style.visibility</p:attrName>
                                        </p:attrNameLst>
                                      </p:cBhvr>
                                      <p:to>
                                        <p:strVal val="visible"/>
                                      </p:to>
                                    </p:set>
                                    <p:animEffect transition="in" filter="fade">
                                      <p:cBhvr>
                                        <p:cTn id="24" dur="500"/>
                                        <p:tgtEl>
                                          <p:spTgt spid="144"/>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145"/>
                                        </p:tgtEl>
                                        <p:attrNameLst>
                                          <p:attrName>style.visibility</p:attrName>
                                        </p:attrNameLst>
                                      </p:cBhvr>
                                      <p:to>
                                        <p:strVal val="visible"/>
                                      </p:to>
                                    </p:set>
                                    <p:animEffect transition="in" filter="fade">
                                      <p:cBhvr>
                                        <p:cTn id="28" dur="500"/>
                                        <p:tgtEl>
                                          <p:spTgt spid="145"/>
                                        </p:tgtEl>
                                      </p:cBhvr>
                                    </p:animEffect>
                                  </p:childTnLst>
                                </p:cTn>
                              </p:par>
                            </p:childTnLst>
                          </p:cTn>
                        </p:par>
                        <p:par>
                          <p:cTn id="29" fill="hold">
                            <p:stCondLst>
                              <p:cond delay="4000"/>
                            </p:stCondLst>
                            <p:childTnLst>
                              <p:par>
                                <p:cTn id="30" presetID="47" presetClass="entr" presetSubtype="0" fill="hold"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500"/>
                                        <p:tgtEl>
                                          <p:spTgt spid="66"/>
                                        </p:tgtEl>
                                      </p:cBhvr>
                                    </p:animEffect>
                                    <p:anim calcmode="lin" valueType="num">
                                      <p:cBhvr>
                                        <p:cTn id="33" dur="500" fill="hold"/>
                                        <p:tgtEl>
                                          <p:spTgt spid="66"/>
                                        </p:tgtEl>
                                        <p:attrNameLst>
                                          <p:attrName>ppt_x</p:attrName>
                                        </p:attrNameLst>
                                      </p:cBhvr>
                                      <p:tavLst>
                                        <p:tav tm="0">
                                          <p:val>
                                            <p:strVal val="#ppt_x"/>
                                          </p:val>
                                        </p:tav>
                                        <p:tav tm="100000">
                                          <p:val>
                                            <p:strVal val="#ppt_x"/>
                                          </p:val>
                                        </p:tav>
                                      </p:tavLst>
                                    </p:anim>
                                    <p:anim calcmode="lin" valueType="num">
                                      <p:cBhvr>
                                        <p:cTn id="34" dur="500" fill="hold"/>
                                        <p:tgtEl>
                                          <p:spTgt spid="66"/>
                                        </p:tgtEl>
                                        <p:attrNameLst>
                                          <p:attrName>ppt_y</p:attrName>
                                        </p:attrNameLst>
                                      </p:cBhvr>
                                      <p:tavLst>
                                        <p:tav tm="0">
                                          <p:val>
                                            <p:strVal val="#ppt_y-.1"/>
                                          </p:val>
                                        </p:tav>
                                        <p:tav tm="100000">
                                          <p:val>
                                            <p:strVal val="#ppt_y"/>
                                          </p:val>
                                        </p:tav>
                                      </p:tavLst>
                                    </p:anim>
                                  </p:childTnLst>
                                </p:cTn>
                              </p:par>
                            </p:childTnLst>
                          </p:cTn>
                        </p:par>
                        <p:par>
                          <p:cTn id="35" fill="hold">
                            <p:stCondLst>
                              <p:cond delay="5500"/>
                            </p:stCondLst>
                            <p:childTnLst>
                              <p:par>
                                <p:cTn id="36" presetID="10" presetClass="entr" presetSubtype="0" fill="hold" nodeType="afterEffect">
                                  <p:stCondLst>
                                    <p:cond delay="0"/>
                                  </p:stCondLst>
                                  <p:childTnLst>
                                    <p:set>
                                      <p:cBhvr>
                                        <p:cTn id="37" dur="1" fill="hold">
                                          <p:stCondLst>
                                            <p:cond delay="0"/>
                                          </p:stCondLst>
                                        </p:cTn>
                                        <p:tgtEl>
                                          <p:spTgt spid="134"/>
                                        </p:tgtEl>
                                        <p:attrNameLst>
                                          <p:attrName>style.visibility</p:attrName>
                                        </p:attrNameLst>
                                      </p:cBhvr>
                                      <p:to>
                                        <p:strVal val="visible"/>
                                      </p:to>
                                    </p:set>
                                    <p:animEffect transition="in" filter="fade">
                                      <p:cBhvr>
                                        <p:cTn id="38" dur="500"/>
                                        <p:tgtEl>
                                          <p:spTgt spid="134"/>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childTnLst>
                          </p:cTn>
                        </p:par>
                        <p:par>
                          <p:cTn id="42" fill="hold">
                            <p:stCondLst>
                              <p:cond delay="6500"/>
                            </p:stCondLst>
                            <p:childTnLst>
                              <p:par>
                                <p:cTn id="43" presetID="10" presetClass="entr" presetSubtype="0" fill="hold" nodeType="afterEffect">
                                  <p:stCondLst>
                                    <p:cond delay="0"/>
                                  </p:stCondLst>
                                  <p:childTnLst>
                                    <p:set>
                                      <p:cBhvr>
                                        <p:cTn id="44" dur="1" fill="hold">
                                          <p:stCondLst>
                                            <p:cond delay="0"/>
                                          </p:stCondLst>
                                        </p:cTn>
                                        <p:tgtEl>
                                          <p:spTgt spid="151"/>
                                        </p:tgtEl>
                                        <p:attrNameLst>
                                          <p:attrName>style.visibility</p:attrName>
                                        </p:attrNameLst>
                                      </p:cBhvr>
                                      <p:to>
                                        <p:strVal val="visible"/>
                                      </p:to>
                                    </p:set>
                                    <p:animEffect transition="in" filter="fade">
                                      <p:cBhvr>
                                        <p:cTn id="45" dur="500"/>
                                        <p:tgtEl>
                                          <p:spTgt spid="151"/>
                                        </p:tgtEl>
                                      </p:cBhvr>
                                    </p:animEffect>
                                  </p:childTnLst>
                                </p:cTn>
                              </p:par>
                            </p:childTnLst>
                          </p:cTn>
                        </p:par>
                        <p:par>
                          <p:cTn id="46" fill="hold">
                            <p:stCondLst>
                              <p:cond delay="7000"/>
                            </p:stCondLst>
                            <p:childTnLst>
                              <p:par>
                                <p:cTn id="47" presetID="10" presetClass="entr" presetSubtype="0" fill="hold" nodeType="afterEffect">
                                  <p:stCondLst>
                                    <p:cond delay="0"/>
                                  </p:stCondLst>
                                  <p:childTnLst>
                                    <p:set>
                                      <p:cBhvr>
                                        <p:cTn id="48" dur="1" fill="hold">
                                          <p:stCondLst>
                                            <p:cond delay="0"/>
                                          </p:stCondLst>
                                        </p:cTn>
                                        <p:tgtEl>
                                          <p:spTgt spid="148"/>
                                        </p:tgtEl>
                                        <p:attrNameLst>
                                          <p:attrName>style.visibility</p:attrName>
                                        </p:attrNameLst>
                                      </p:cBhvr>
                                      <p:to>
                                        <p:strVal val="visible"/>
                                      </p:to>
                                    </p:set>
                                    <p:animEffect transition="in" filter="fade">
                                      <p:cBhvr>
                                        <p:cTn id="49" dur="500"/>
                                        <p:tgtEl>
                                          <p:spTgt spid="148"/>
                                        </p:tgtEl>
                                      </p:cBhvr>
                                    </p:animEffect>
                                  </p:childTnLst>
                                </p:cTn>
                              </p:par>
                            </p:childTnLst>
                          </p:cTn>
                        </p:par>
                        <p:par>
                          <p:cTn id="50" fill="hold">
                            <p:stCondLst>
                              <p:cond delay="7500"/>
                            </p:stCondLst>
                            <p:childTnLst>
                              <p:par>
                                <p:cTn id="51" presetID="10" presetClass="entr" presetSubtype="0" fill="hold" nodeType="afterEffect">
                                  <p:stCondLst>
                                    <p:cond delay="0"/>
                                  </p:stCondLst>
                                  <p:childTnLst>
                                    <p:set>
                                      <p:cBhvr>
                                        <p:cTn id="52" dur="1" fill="hold">
                                          <p:stCondLst>
                                            <p:cond delay="0"/>
                                          </p:stCondLst>
                                        </p:cTn>
                                        <p:tgtEl>
                                          <p:spTgt spid="149"/>
                                        </p:tgtEl>
                                        <p:attrNameLst>
                                          <p:attrName>style.visibility</p:attrName>
                                        </p:attrNameLst>
                                      </p:cBhvr>
                                      <p:to>
                                        <p:strVal val="visible"/>
                                      </p:to>
                                    </p:set>
                                    <p:animEffect transition="in" filter="fade">
                                      <p:cBhvr>
                                        <p:cTn id="53" dur="500"/>
                                        <p:tgtEl>
                                          <p:spTgt spid="149"/>
                                        </p:tgtEl>
                                      </p:cBhvr>
                                    </p:animEffect>
                                  </p:childTnLst>
                                </p:cTn>
                              </p:par>
                            </p:childTnLst>
                          </p:cTn>
                        </p:par>
                        <p:par>
                          <p:cTn id="54" fill="hold">
                            <p:stCondLst>
                              <p:cond delay="8000"/>
                            </p:stCondLst>
                            <p:childTnLst>
                              <p:par>
                                <p:cTn id="55" presetID="47" presetClass="entr" presetSubtype="0"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fade">
                                      <p:cBhvr>
                                        <p:cTn id="57" dur="500"/>
                                        <p:tgtEl>
                                          <p:spTgt spid="63"/>
                                        </p:tgtEl>
                                      </p:cBhvr>
                                    </p:animEffect>
                                    <p:anim calcmode="lin" valueType="num">
                                      <p:cBhvr>
                                        <p:cTn id="58" dur="500" fill="hold"/>
                                        <p:tgtEl>
                                          <p:spTgt spid="63"/>
                                        </p:tgtEl>
                                        <p:attrNameLst>
                                          <p:attrName>ppt_x</p:attrName>
                                        </p:attrNameLst>
                                      </p:cBhvr>
                                      <p:tavLst>
                                        <p:tav tm="0">
                                          <p:val>
                                            <p:strVal val="#ppt_x"/>
                                          </p:val>
                                        </p:tav>
                                        <p:tav tm="100000">
                                          <p:val>
                                            <p:strVal val="#ppt_x"/>
                                          </p:val>
                                        </p:tav>
                                      </p:tavLst>
                                    </p:anim>
                                    <p:anim calcmode="lin" valueType="num">
                                      <p:cBhvr>
                                        <p:cTn id="59" dur="500" fill="hold"/>
                                        <p:tgtEl>
                                          <p:spTgt spid="63"/>
                                        </p:tgtEl>
                                        <p:attrNameLst>
                                          <p:attrName>ppt_y</p:attrName>
                                        </p:attrNameLst>
                                      </p:cBhvr>
                                      <p:tavLst>
                                        <p:tav tm="0">
                                          <p:val>
                                            <p:strVal val="#ppt_y-.1"/>
                                          </p:val>
                                        </p:tav>
                                        <p:tav tm="100000">
                                          <p:val>
                                            <p:strVal val="#ppt_y"/>
                                          </p:val>
                                        </p:tav>
                                      </p:tavLst>
                                    </p:anim>
                                  </p:childTnLst>
                                </p:cTn>
                              </p:par>
                            </p:childTnLst>
                          </p:cTn>
                        </p:par>
                        <p:par>
                          <p:cTn id="60" fill="hold">
                            <p:stCondLst>
                              <p:cond delay="9500"/>
                            </p:stCondLst>
                            <p:childTnLst>
                              <p:par>
                                <p:cTn id="61" presetID="10" presetClass="entr" presetSubtype="0" fill="hold" nodeType="afterEffect">
                                  <p:stCondLst>
                                    <p:cond delay="0"/>
                                  </p:stCondLst>
                                  <p:childTnLst>
                                    <p:set>
                                      <p:cBhvr>
                                        <p:cTn id="62" dur="1" fill="hold">
                                          <p:stCondLst>
                                            <p:cond delay="0"/>
                                          </p:stCondLst>
                                        </p:cTn>
                                        <p:tgtEl>
                                          <p:spTgt spid="135"/>
                                        </p:tgtEl>
                                        <p:attrNameLst>
                                          <p:attrName>style.visibility</p:attrName>
                                        </p:attrNameLst>
                                      </p:cBhvr>
                                      <p:to>
                                        <p:strVal val="visible"/>
                                      </p:to>
                                    </p:set>
                                    <p:animEffect transition="in" filter="fade">
                                      <p:cBhvr>
                                        <p:cTn id="63" dur="500"/>
                                        <p:tgtEl>
                                          <p:spTgt spid="135"/>
                                        </p:tgtEl>
                                      </p:cBhvr>
                                    </p:animEffect>
                                  </p:childTnLst>
                                </p:cTn>
                              </p:par>
                              <p:par>
                                <p:cTn id="64" presetID="10" presetClass="entr" presetSubtype="0" fill="hold" nodeType="withEffect">
                                  <p:stCondLst>
                                    <p:cond delay="0"/>
                                  </p:stCondLst>
                                  <p:childTnLst>
                                    <p:set>
                                      <p:cBhvr>
                                        <p:cTn id="65" dur="1" fill="hold">
                                          <p:stCondLst>
                                            <p:cond delay="0"/>
                                          </p:stCondLst>
                                        </p:cTn>
                                        <p:tgtEl>
                                          <p:spTgt spid="136"/>
                                        </p:tgtEl>
                                        <p:attrNameLst>
                                          <p:attrName>style.visibility</p:attrName>
                                        </p:attrNameLst>
                                      </p:cBhvr>
                                      <p:to>
                                        <p:strVal val="visible"/>
                                      </p:to>
                                    </p:set>
                                    <p:animEffect transition="in" filter="fade">
                                      <p:cBhvr>
                                        <p:cTn id="66" dur="500"/>
                                        <p:tgtEl>
                                          <p:spTgt spid="136"/>
                                        </p:tgtEl>
                                      </p:cBhvr>
                                    </p:animEffect>
                                  </p:childTnLst>
                                </p:cTn>
                              </p:par>
                            </p:childTnLst>
                          </p:cTn>
                        </p:par>
                        <p:par>
                          <p:cTn id="67" fill="hold">
                            <p:stCondLst>
                              <p:cond delay="10500"/>
                            </p:stCondLst>
                            <p:childTnLst>
                              <p:par>
                                <p:cTn id="68" presetID="10" presetClass="entr" presetSubtype="0" fill="hold" nodeType="afterEffect">
                                  <p:stCondLst>
                                    <p:cond delay="0"/>
                                  </p:stCondLst>
                                  <p:childTnLst>
                                    <p:set>
                                      <p:cBhvr>
                                        <p:cTn id="69" dur="1" fill="hold">
                                          <p:stCondLst>
                                            <p:cond delay="0"/>
                                          </p:stCondLst>
                                        </p:cTn>
                                        <p:tgtEl>
                                          <p:spTgt spid="155"/>
                                        </p:tgtEl>
                                        <p:attrNameLst>
                                          <p:attrName>style.visibility</p:attrName>
                                        </p:attrNameLst>
                                      </p:cBhvr>
                                      <p:to>
                                        <p:strVal val="visible"/>
                                      </p:to>
                                    </p:set>
                                    <p:animEffect transition="in" filter="fade">
                                      <p:cBhvr>
                                        <p:cTn id="70" dur="500"/>
                                        <p:tgtEl>
                                          <p:spTgt spid="155"/>
                                        </p:tgtEl>
                                      </p:cBhvr>
                                    </p:animEffect>
                                  </p:childTnLst>
                                </p:cTn>
                              </p:par>
                            </p:childTnLst>
                          </p:cTn>
                        </p:par>
                        <p:par>
                          <p:cTn id="71" fill="hold">
                            <p:stCondLst>
                              <p:cond delay="11000"/>
                            </p:stCondLst>
                            <p:childTnLst>
                              <p:par>
                                <p:cTn id="72" presetID="10" presetClass="entr" presetSubtype="0" fill="hold" nodeType="afterEffect">
                                  <p:stCondLst>
                                    <p:cond delay="0"/>
                                  </p:stCondLst>
                                  <p:childTnLst>
                                    <p:set>
                                      <p:cBhvr>
                                        <p:cTn id="73" dur="1" fill="hold">
                                          <p:stCondLst>
                                            <p:cond delay="0"/>
                                          </p:stCondLst>
                                        </p:cTn>
                                        <p:tgtEl>
                                          <p:spTgt spid="152"/>
                                        </p:tgtEl>
                                        <p:attrNameLst>
                                          <p:attrName>style.visibility</p:attrName>
                                        </p:attrNameLst>
                                      </p:cBhvr>
                                      <p:to>
                                        <p:strVal val="visible"/>
                                      </p:to>
                                    </p:set>
                                    <p:animEffect transition="in" filter="fade">
                                      <p:cBhvr>
                                        <p:cTn id="74" dur="500"/>
                                        <p:tgtEl>
                                          <p:spTgt spid="152"/>
                                        </p:tgtEl>
                                      </p:cBhvr>
                                    </p:animEffect>
                                  </p:childTnLst>
                                </p:cTn>
                              </p:par>
                            </p:childTnLst>
                          </p:cTn>
                        </p:par>
                        <p:par>
                          <p:cTn id="75" fill="hold">
                            <p:stCondLst>
                              <p:cond delay="11500"/>
                            </p:stCondLst>
                            <p:childTnLst>
                              <p:par>
                                <p:cTn id="76" presetID="10" presetClass="entr" presetSubtype="0" fill="hold"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48"/>
          <p:cNvSpPr txBox="1"/>
          <p:nvPr/>
        </p:nvSpPr>
        <p:spPr>
          <a:xfrm>
            <a:off x="3564483" y="2723193"/>
            <a:ext cx="6768752" cy="730250"/>
          </a:xfrm>
          <a:prstGeom prst="rect">
            <a:avLst/>
          </a:prstGeom>
          <a:noFill/>
        </p:spPr>
        <p:txBody>
          <a:bodyPr wrap="square" lIns="0" tIns="0" rIns="0" bIns="0">
            <a:spAutoFit/>
          </a:bodyPr>
          <a:lstStyle/>
          <a:p>
            <a:r>
              <a:rPr lang="zh-CN" sz="4800">
                <a:solidFill>
                  <a:srgbClr val="003366"/>
                </a:solidFill>
                <a:latin typeface="Arial"/>
                <a:ea typeface="微软雅黑"/>
              </a:rPr>
              <a:t>图书馆服务指南</a:t>
            </a:r>
          </a:p>
        </p:txBody>
      </p:sp>
      <p:sp>
        <p:nvSpPr>
          <p:cNvPr id="15" name="矩形 259"/>
          <p:cNvSpPr>
            <a:spLocks noChangeArrowheads="1"/>
          </p:cNvSpPr>
          <p:nvPr/>
        </p:nvSpPr>
        <p:spPr>
          <a:xfrm>
            <a:off x="1692275" y="2436902"/>
            <a:ext cx="2152513" cy="1323439"/>
          </a:xfrm>
          <a:prstGeom prst="rect">
            <a:avLst/>
          </a:prstGeom>
          <a:noFill/>
          <a:ln>
            <a:noFill/>
          </a:ln>
        </p:spPr>
        <p:txBody>
          <a:bodyPr wrap="square">
            <a:spAutoFit/>
          </a:bodyPr>
          <a:lstStyle>
            <a:lvl1pPr lvl="0">
              <a:spcBef>
                <a:spcPct val="20000"/>
              </a:spcBef>
              <a:buFont typeface="Arial" charset="0"/>
              <a:buChar char="•"/>
              <a:defRPr sz="3200">
                <a:solidFill>
                  <a:schemeClr val="tx1"/>
                </a:solidFill>
                <a:latin typeface="微软雅黑"/>
                <a:ea typeface="微软雅黑"/>
              </a:defRPr>
            </a:lvl1pPr>
            <a:lvl2pPr marL="742950" lvl="1" indent="-285750">
              <a:spcBef>
                <a:spcPct val="20000"/>
              </a:spcBef>
              <a:buFont typeface="Arial" charset="0"/>
              <a:buChar char="–"/>
              <a:defRPr sz="2800">
                <a:solidFill>
                  <a:schemeClr val="tx1"/>
                </a:solidFill>
                <a:latin typeface="微软雅黑"/>
                <a:ea typeface="微软雅黑"/>
              </a:defRPr>
            </a:lvl2pPr>
            <a:lvl3pPr marL="1143000" lvl="2" indent="-228600">
              <a:spcBef>
                <a:spcPct val="20000"/>
              </a:spcBef>
              <a:buFont typeface="Arial" charset="0"/>
              <a:buChar char="•"/>
              <a:defRPr sz="2400">
                <a:solidFill>
                  <a:schemeClr val="tx1"/>
                </a:solidFill>
                <a:latin typeface="微软雅黑"/>
                <a:ea typeface="微软雅黑"/>
              </a:defRPr>
            </a:lvl3pPr>
            <a:lvl4pPr marL="1600200" lvl="3" indent="-228600">
              <a:spcBef>
                <a:spcPct val="20000"/>
              </a:spcBef>
              <a:buFont typeface="Arial" charset="0"/>
              <a:buChar char="–"/>
              <a:defRPr sz="2000">
                <a:solidFill>
                  <a:schemeClr val="tx1"/>
                </a:solidFill>
                <a:latin typeface="微软雅黑"/>
                <a:ea typeface="微软雅黑"/>
              </a:defRPr>
            </a:lvl4pPr>
            <a:lvl5pPr marL="2057400" lvl="4" indent="-228600">
              <a:spcBef>
                <a:spcPct val="20000"/>
              </a:spcBef>
              <a:buFont typeface="Arial" charset="0"/>
              <a:buChar char="»"/>
              <a:defRPr sz="2000">
                <a:solidFill>
                  <a:schemeClr val="tx1"/>
                </a:solidFill>
                <a:latin typeface="微软雅黑"/>
                <a:ea typeface="微软雅黑"/>
              </a:defRPr>
            </a:lvl5pPr>
            <a:lvl6pPr marL="2514600" lvl="5" indent="-228600">
              <a:spcBef>
                <a:spcPct val="20000"/>
              </a:spcBef>
              <a:spcAft>
                <a:spcPct val="0"/>
              </a:spcAft>
              <a:buFont typeface="Arial" charset="0"/>
              <a:buChar char="»"/>
              <a:defRPr sz="2000">
                <a:solidFill>
                  <a:schemeClr val="tx1"/>
                </a:solidFill>
                <a:latin typeface="微软雅黑"/>
                <a:ea typeface="微软雅黑"/>
              </a:defRPr>
            </a:lvl6pPr>
            <a:lvl7pPr marL="2971800" lvl="6" indent="-228600">
              <a:spcBef>
                <a:spcPct val="20000"/>
              </a:spcBef>
              <a:spcAft>
                <a:spcPct val="0"/>
              </a:spcAft>
              <a:buFont typeface="Arial" charset="0"/>
              <a:buChar char="»"/>
              <a:defRPr sz="2000">
                <a:solidFill>
                  <a:schemeClr val="tx1"/>
                </a:solidFill>
                <a:latin typeface="微软雅黑"/>
                <a:ea typeface="微软雅黑"/>
              </a:defRPr>
            </a:lvl7pPr>
            <a:lvl8pPr marL="3429000" lvl="7" indent="-228600">
              <a:spcBef>
                <a:spcPct val="20000"/>
              </a:spcBef>
              <a:spcAft>
                <a:spcPct val="0"/>
              </a:spcAft>
              <a:buFont typeface="Arial" charset="0"/>
              <a:buChar char="»"/>
              <a:defRPr sz="2000">
                <a:solidFill>
                  <a:schemeClr val="tx1"/>
                </a:solidFill>
                <a:latin typeface="微软雅黑"/>
                <a:ea typeface="微软雅黑"/>
              </a:defRPr>
            </a:lvl8pPr>
            <a:lvl9pPr marL="3886200" lvl="8" indent="-228600">
              <a:spcBef>
                <a:spcPct val="20000"/>
              </a:spcBef>
              <a:spcAft>
                <a:spcPct val="0"/>
              </a:spcAft>
              <a:buFont typeface="Arial" charset="0"/>
              <a:buChar char="»"/>
              <a:defRPr sz="2000">
                <a:solidFill>
                  <a:schemeClr val="tx1"/>
                </a:solidFill>
                <a:latin typeface="微软雅黑"/>
                <a:ea typeface="微软雅黑"/>
              </a:defRPr>
            </a:lvl9pPr>
          </a:lstStyle>
          <a:p>
            <a:pPr algn="ctr">
              <a:buNone/>
            </a:pPr>
            <a:r>
              <a:rPr lang="en-US" sz="8000" spc="300">
                <a:solidFill>
                  <a:schemeClr val="accent1"/>
                </a:solidFill>
                <a:latin typeface="Impact"/>
              </a:rPr>
              <a:t>2.</a:t>
            </a:r>
            <a:endParaRPr lang="zh-CN" sz="8000" spc="300">
              <a:solidFill>
                <a:schemeClr val="accent1"/>
              </a:solidFill>
              <a:latin typeface="Impact"/>
            </a:endParaRPr>
          </a:p>
        </p:txBody>
      </p:sp>
      <p:sp>
        <p:nvSpPr>
          <p:cNvPr id="6" name="Freeform 6"/>
          <p:cNvSpPr/>
          <p:nvPr/>
        </p:nvSpPr>
        <p:spPr>
          <a:xfrm>
            <a:off x="349" y="5397914"/>
            <a:ext cx="12600883" cy="1834739"/>
          </a:xfrm>
          <a:custGeom>
            <a:avLst/>
            <a:gdLst/>
            <a:ahLst/>
            <a:cxnLst/>
            <a:rect l="0" t="0" r="r" b="b"/>
            <a:pathLst>
              <a:path w="12600883" h="1834739">
                <a:moveTo>
                  <a:pt x="2464045" y="0"/>
                </a:moveTo>
                <a:lnTo>
                  <a:pt x="2822050" y="0"/>
                </a:lnTo>
                <a:lnTo>
                  <a:pt x="3155746" y="3010"/>
                </a:lnTo>
                <a:lnTo>
                  <a:pt x="3467342" y="3010"/>
                </a:lnTo>
                <a:lnTo>
                  <a:pt x="3752420" y="6020"/>
                </a:lnTo>
                <a:lnTo>
                  <a:pt x="4013189" y="9031"/>
                </a:lnTo>
                <a:lnTo>
                  <a:pt x="4247439" y="10536"/>
                </a:lnTo>
                <a:lnTo>
                  <a:pt x="4459590" y="16556"/>
                </a:lnTo>
                <a:lnTo>
                  <a:pt x="4645222" y="21072"/>
                </a:lnTo>
                <a:lnTo>
                  <a:pt x="4864003" y="30102"/>
                </a:lnTo>
                <a:lnTo>
                  <a:pt x="5067314" y="48164"/>
                </a:lnTo>
                <a:lnTo>
                  <a:pt x="5248526" y="69235"/>
                </a:lnTo>
                <a:lnTo>
                  <a:pt x="5418689" y="94822"/>
                </a:lnTo>
                <a:lnTo>
                  <a:pt x="5564543" y="126430"/>
                </a:lnTo>
                <a:lnTo>
                  <a:pt x="5699347" y="161048"/>
                </a:lnTo>
                <a:lnTo>
                  <a:pt x="5818682" y="197170"/>
                </a:lnTo>
                <a:lnTo>
                  <a:pt x="5922548" y="236304"/>
                </a:lnTo>
                <a:lnTo>
                  <a:pt x="6015364" y="278447"/>
                </a:lnTo>
                <a:lnTo>
                  <a:pt x="6090500" y="320590"/>
                </a:lnTo>
                <a:lnTo>
                  <a:pt x="6161217" y="362733"/>
                </a:lnTo>
                <a:lnTo>
                  <a:pt x="6214255" y="404877"/>
                </a:lnTo>
                <a:lnTo>
                  <a:pt x="6265083" y="444010"/>
                </a:lnTo>
                <a:lnTo>
                  <a:pt x="6302651" y="480133"/>
                </a:lnTo>
                <a:lnTo>
                  <a:pt x="6338010" y="444010"/>
                </a:lnTo>
                <a:lnTo>
                  <a:pt x="6388838" y="404877"/>
                </a:lnTo>
                <a:lnTo>
                  <a:pt x="6441875" y="362733"/>
                </a:lnTo>
                <a:lnTo>
                  <a:pt x="6510383" y="320590"/>
                </a:lnTo>
                <a:lnTo>
                  <a:pt x="6587729" y="278447"/>
                </a:lnTo>
                <a:lnTo>
                  <a:pt x="6680545" y="236304"/>
                </a:lnTo>
                <a:lnTo>
                  <a:pt x="6784411" y="197170"/>
                </a:lnTo>
                <a:lnTo>
                  <a:pt x="6903746" y="161048"/>
                </a:lnTo>
                <a:lnTo>
                  <a:pt x="7038550" y="126430"/>
                </a:lnTo>
                <a:lnTo>
                  <a:pt x="7188824" y="94822"/>
                </a:lnTo>
                <a:lnTo>
                  <a:pt x="7354567" y="69235"/>
                </a:lnTo>
                <a:lnTo>
                  <a:pt x="7533569" y="48164"/>
                </a:lnTo>
                <a:lnTo>
                  <a:pt x="7739090" y="30102"/>
                </a:lnTo>
                <a:lnTo>
                  <a:pt x="7957871" y="21072"/>
                </a:lnTo>
                <a:lnTo>
                  <a:pt x="8141293" y="16556"/>
                </a:lnTo>
                <a:lnTo>
                  <a:pt x="8353444" y="10536"/>
                </a:lnTo>
                <a:lnTo>
                  <a:pt x="8587694" y="9031"/>
                </a:lnTo>
                <a:lnTo>
                  <a:pt x="8850673" y="6020"/>
                </a:lnTo>
                <a:lnTo>
                  <a:pt x="9135751" y="3010"/>
                </a:lnTo>
                <a:lnTo>
                  <a:pt x="9447347" y="3010"/>
                </a:lnTo>
                <a:lnTo>
                  <a:pt x="9781043" y="0"/>
                </a:lnTo>
                <a:lnTo>
                  <a:pt x="10139048" y="0"/>
                </a:lnTo>
                <a:lnTo>
                  <a:pt x="10605338" y="0"/>
                </a:lnTo>
                <a:lnTo>
                  <a:pt x="11047319" y="3010"/>
                </a:lnTo>
                <a:lnTo>
                  <a:pt x="11467201" y="6020"/>
                </a:lnTo>
                <a:lnTo>
                  <a:pt x="11862774" y="9031"/>
                </a:lnTo>
                <a:lnTo>
                  <a:pt x="12245088" y="10536"/>
                </a:lnTo>
                <a:lnTo>
                  <a:pt x="12600883" y="13546"/>
                </a:lnTo>
                <a:lnTo>
                  <a:pt x="12600883" y="1834739"/>
                </a:lnTo>
                <a:lnTo>
                  <a:pt x="0" y="1834739"/>
                </a:lnTo>
                <a:lnTo>
                  <a:pt x="0" y="13546"/>
                </a:lnTo>
                <a:lnTo>
                  <a:pt x="362425" y="10536"/>
                </a:lnTo>
                <a:lnTo>
                  <a:pt x="740318" y="9031"/>
                </a:lnTo>
                <a:lnTo>
                  <a:pt x="1135892" y="6020"/>
                </a:lnTo>
                <a:lnTo>
                  <a:pt x="1555774" y="3010"/>
                </a:lnTo>
                <a:lnTo>
                  <a:pt x="1997755" y="0"/>
                </a:lnTo>
                <a:lnTo>
                  <a:pt x="2464045" y="0"/>
                </a:lnTo>
                <a:close/>
              </a:path>
            </a:pathLst>
          </a:custGeom>
          <a:solidFill>
            <a:schemeClr val="accent1"/>
          </a:solidFill>
          <a:ln>
            <a:noFill/>
          </a:ln>
        </p:spPr>
        <p:txBody>
          <a:bodyPr vert="horz" wrap="square" lIns="128580" tIns="64290" rIns="128580" bIns="64290" numCol="1" anchor="t" anchorCtr="0"/>
          <a:lstStyle/>
          <a:p>
            <a:endParaRPr lang="zh-CN"/>
          </a:p>
        </p:txBody>
      </p:sp>
      <p:sp>
        <p:nvSpPr>
          <p:cNvPr id="7" name="Freeform 7"/>
          <p:cNvSpPr/>
          <p:nvPr/>
        </p:nvSpPr>
        <p:spPr>
          <a:xfrm>
            <a:off x="349" y="5128496"/>
            <a:ext cx="12600883" cy="593017"/>
          </a:xfrm>
          <a:custGeom>
            <a:avLst/>
            <a:gdLst/>
            <a:ahLst/>
            <a:cxnLst/>
            <a:rect l="0" t="0" r="r" b="b"/>
            <a:pathLst>
              <a:path w="12600883" h="593017">
                <a:moveTo>
                  <a:pt x="2240845" y="0"/>
                </a:moveTo>
                <a:lnTo>
                  <a:pt x="2616528" y="0"/>
                </a:lnTo>
                <a:lnTo>
                  <a:pt x="2970113" y="0"/>
                </a:lnTo>
                <a:lnTo>
                  <a:pt x="3297179" y="3010"/>
                </a:lnTo>
                <a:lnTo>
                  <a:pt x="3602146" y="6020"/>
                </a:lnTo>
                <a:lnTo>
                  <a:pt x="3876175" y="7526"/>
                </a:lnTo>
                <a:lnTo>
                  <a:pt x="4125894" y="10536"/>
                </a:lnTo>
                <a:lnTo>
                  <a:pt x="4349095" y="16556"/>
                </a:lnTo>
                <a:lnTo>
                  <a:pt x="4541356" y="18061"/>
                </a:lnTo>
                <a:lnTo>
                  <a:pt x="4764557" y="28597"/>
                </a:lnTo>
                <a:lnTo>
                  <a:pt x="4967868" y="45154"/>
                </a:lnTo>
                <a:lnTo>
                  <a:pt x="5155710" y="63215"/>
                </a:lnTo>
                <a:lnTo>
                  <a:pt x="5325873" y="88802"/>
                </a:lnTo>
                <a:lnTo>
                  <a:pt x="5480566" y="117399"/>
                </a:lnTo>
                <a:lnTo>
                  <a:pt x="5617581" y="149007"/>
                </a:lnTo>
                <a:lnTo>
                  <a:pt x="5741335" y="183625"/>
                </a:lnTo>
                <a:lnTo>
                  <a:pt x="5849621" y="219747"/>
                </a:lnTo>
                <a:lnTo>
                  <a:pt x="5944647" y="258881"/>
                </a:lnTo>
                <a:lnTo>
                  <a:pt x="6033043" y="299519"/>
                </a:lnTo>
                <a:lnTo>
                  <a:pt x="6105970" y="338652"/>
                </a:lnTo>
                <a:lnTo>
                  <a:pt x="6167847" y="380795"/>
                </a:lnTo>
                <a:lnTo>
                  <a:pt x="6223095" y="416918"/>
                </a:lnTo>
                <a:lnTo>
                  <a:pt x="6265083" y="456051"/>
                </a:lnTo>
                <a:lnTo>
                  <a:pt x="6302651" y="490669"/>
                </a:lnTo>
                <a:lnTo>
                  <a:pt x="6338010" y="456051"/>
                </a:lnTo>
                <a:lnTo>
                  <a:pt x="6379998" y="416918"/>
                </a:lnTo>
                <a:lnTo>
                  <a:pt x="6433036" y="380795"/>
                </a:lnTo>
                <a:lnTo>
                  <a:pt x="6494913" y="338652"/>
                </a:lnTo>
                <a:lnTo>
                  <a:pt x="6572260" y="299519"/>
                </a:lnTo>
                <a:lnTo>
                  <a:pt x="6656236" y="258881"/>
                </a:lnTo>
                <a:lnTo>
                  <a:pt x="6753472" y="219747"/>
                </a:lnTo>
                <a:lnTo>
                  <a:pt x="6861758" y="183625"/>
                </a:lnTo>
                <a:lnTo>
                  <a:pt x="6987722" y="149007"/>
                </a:lnTo>
                <a:lnTo>
                  <a:pt x="7122526" y="117399"/>
                </a:lnTo>
                <a:lnTo>
                  <a:pt x="7277220" y="88802"/>
                </a:lnTo>
                <a:lnTo>
                  <a:pt x="7445173" y="63215"/>
                </a:lnTo>
                <a:lnTo>
                  <a:pt x="7635225" y="45154"/>
                </a:lnTo>
                <a:lnTo>
                  <a:pt x="7838536" y="28597"/>
                </a:lnTo>
                <a:lnTo>
                  <a:pt x="8061736" y="18061"/>
                </a:lnTo>
                <a:lnTo>
                  <a:pt x="8253998" y="16556"/>
                </a:lnTo>
                <a:lnTo>
                  <a:pt x="8477199" y="10536"/>
                </a:lnTo>
                <a:lnTo>
                  <a:pt x="8726918" y="7526"/>
                </a:lnTo>
                <a:lnTo>
                  <a:pt x="9000946" y="6020"/>
                </a:lnTo>
                <a:lnTo>
                  <a:pt x="9303704" y="3010"/>
                </a:lnTo>
                <a:lnTo>
                  <a:pt x="9630770" y="0"/>
                </a:lnTo>
                <a:lnTo>
                  <a:pt x="9986564" y="0"/>
                </a:lnTo>
                <a:lnTo>
                  <a:pt x="10362248" y="0"/>
                </a:lnTo>
                <a:lnTo>
                  <a:pt x="10844008" y="0"/>
                </a:lnTo>
                <a:lnTo>
                  <a:pt x="11305878" y="3010"/>
                </a:lnTo>
                <a:lnTo>
                  <a:pt x="11752279" y="3010"/>
                </a:lnTo>
                <a:lnTo>
                  <a:pt x="12183211" y="6020"/>
                </a:lnTo>
                <a:lnTo>
                  <a:pt x="12600883" y="7526"/>
                </a:lnTo>
                <a:lnTo>
                  <a:pt x="12600883" y="109874"/>
                </a:lnTo>
                <a:lnTo>
                  <a:pt x="12183211" y="108369"/>
                </a:lnTo>
                <a:lnTo>
                  <a:pt x="11752279" y="105358"/>
                </a:lnTo>
                <a:lnTo>
                  <a:pt x="11305878" y="105358"/>
                </a:lnTo>
                <a:lnTo>
                  <a:pt x="10844008" y="102348"/>
                </a:lnTo>
                <a:lnTo>
                  <a:pt x="10362248" y="102348"/>
                </a:lnTo>
                <a:lnTo>
                  <a:pt x="9986564" y="102348"/>
                </a:lnTo>
                <a:lnTo>
                  <a:pt x="9630770" y="105358"/>
                </a:lnTo>
                <a:lnTo>
                  <a:pt x="9303704" y="105358"/>
                </a:lnTo>
                <a:lnTo>
                  <a:pt x="9000946" y="108369"/>
                </a:lnTo>
                <a:lnTo>
                  <a:pt x="8726918" y="109874"/>
                </a:lnTo>
                <a:lnTo>
                  <a:pt x="8477199" y="112884"/>
                </a:lnTo>
                <a:lnTo>
                  <a:pt x="8253998" y="117399"/>
                </a:lnTo>
                <a:lnTo>
                  <a:pt x="8061736" y="120410"/>
                </a:lnTo>
                <a:lnTo>
                  <a:pt x="7838536" y="130945"/>
                </a:lnTo>
                <a:lnTo>
                  <a:pt x="7635225" y="147502"/>
                </a:lnTo>
                <a:lnTo>
                  <a:pt x="7445173" y="165563"/>
                </a:lnTo>
                <a:lnTo>
                  <a:pt x="7277220" y="191150"/>
                </a:lnTo>
                <a:lnTo>
                  <a:pt x="7122526" y="219747"/>
                </a:lnTo>
                <a:lnTo>
                  <a:pt x="6987722" y="251355"/>
                </a:lnTo>
                <a:lnTo>
                  <a:pt x="6861758" y="285973"/>
                </a:lnTo>
                <a:lnTo>
                  <a:pt x="6753472" y="322096"/>
                </a:lnTo>
                <a:lnTo>
                  <a:pt x="6656236" y="361229"/>
                </a:lnTo>
                <a:lnTo>
                  <a:pt x="6572260" y="400362"/>
                </a:lnTo>
                <a:lnTo>
                  <a:pt x="6494913" y="441000"/>
                </a:lnTo>
                <a:lnTo>
                  <a:pt x="6433036" y="481638"/>
                </a:lnTo>
                <a:lnTo>
                  <a:pt x="6379998" y="519266"/>
                </a:lnTo>
                <a:lnTo>
                  <a:pt x="6338010" y="558399"/>
                </a:lnTo>
                <a:lnTo>
                  <a:pt x="6302651" y="593017"/>
                </a:lnTo>
                <a:lnTo>
                  <a:pt x="6265083" y="558399"/>
                </a:lnTo>
                <a:lnTo>
                  <a:pt x="6223095" y="519266"/>
                </a:lnTo>
                <a:lnTo>
                  <a:pt x="6167847" y="481638"/>
                </a:lnTo>
                <a:lnTo>
                  <a:pt x="6105970" y="441000"/>
                </a:lnTo>
                <a:lnTo>
                  <a:pt x="6033043" y="400362"/>
                </a:lnTo>
                <a:lnTo>
                  <a:pt x="5944647" y="361229"/>
                </a:lnTo>
                <a:lnTo>
                  <a:pt x="5849621" y="322096"/>
                </a:lnTo>
                <a:lnTo>
                  <a:pt x="5741335" y="285973"/>
                </a:lnTo>
                <a:lnTo>
                  <a:pt x="5617581" y="251355"/>
                </a:lnTo>
                <a:lnTo>
                  <a:pt x="5480566" y="219747"/>
                </a:lnTo>
                <a:lnTo>
                  <a:pt x="5325873" y="191150"/>
                </a:lnTo>
                <a:lnTo>
                  <a:pt x="5155710" y="165563"/>
                </a:lnTo>
                <a:lnTo>
                  <a:pt x="4967868" y="147502"/>
                </a:lnTo>
                <a:lnTo>
                  <a:pt x="4764557" y="130945"/>
                </a:lnTo>
                <a:lnTo>
                  <a:pt x="4541356" y="120410"/>
                </a:lnTo>
                <a:lnTo>
                  <a:pt x="4349095" y="117399"/>
                </a:lnTo>
                <a:lnTo>
                  <a:pt x="4125894" y="112884"/>
                </a:lnTo>
                <a:lnTo>
                  <a:pt x="3876175" y="109874"/>
                </a:lnTo>
                <a:lnTo>
                  <a:pt x="3602146" y="108369"/>
                </a:lnTo>
                <a:lnTo>
                  <a:pt x="3297179" y="105358"/>
                </a:lnTo>
                <a:lnTo>
                  <a:pt x="2970113" y="105358"/>
                </a:lnTo>
                <a:lnTo>
                  <a:pt x="2616528" y="102348"/>
                </a:lnTo>
                <a:lnTo>
                  <a:pt x="2240845" y="102348"/>
                </a:lnTo>
                <a:lnTo>
                  <a:pt x="1759085" y="102348"/>
                </a:lnTo>
                <a:lnTo>
                  <a:pt x="1297215" y="105358"/>
                </a:lnTo>
                <a:lnTo>
                  <a:pt x="850814" y="105358"/>
                </a:lnTo>
                <a:lnTo>
                  <a:pt x="419882" y="108369"/>
                </a:lnTo>
                <a:lnTo>
                  <a:pt x="0" y="109874"/>
                </a:lnTo>
                <a:lnTo>
                  <a:pt x="0" y="7526"/>
                </a:lnTo>
                <a:lnTo>
                  <a:pt x="419882" y="6020"/>
                </a:lnTo>
                <a:lnTo>
                  <a:pt x="850814" y="3010"/>
                </a:lnTo>
                <a:lnTo>
                  <a:pt x="1297215" y="3010"/>
                </a:lnTo>
                <a:lnTo>
                  <a:pt x="1759085" y="0"/>
                </a:lnTo>
                <a:lnTo>
                  <a:pt x="2240845" y="0"/>
                </a:lnTo>
                <a:close/>
              </a:path>
            </a:pathLst>
          </a:custGeom>
          <a:solidFill>
            <a:schemeClr val="accent1"/>
          </a:solidFill>
          <a:ln>
            <a:noFill/>
          </a:ln>
        </p:spPr>
        <p:txBody>
          <a:bodyPr vert="horz" wrap="square" lIns="128580" tIns="64290" rIns="128580" bIns="64290" numCol="1" anchor="t" anchorCtr="0"/>
          <a:lstStyle/>
          <a:p>
            <a:endParaRPr lang="zh-CN"/>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6" presetClass="emph" presetSubtype="0" fill="hold" nodeType="afterEffect">
                                  <p:stCondLst>
                                    <p:cond delay="0"/>
                                  </p:stCondLst>
                                  <p:childTnLst>
                                    <p:animEffect transition="out" filter="fade">
                                      <p:cBhvr>
                                        <p:cTn id="17" dur="500"/>
                                        <p:tgtEl>
                                          <p:spTgt spid="15"/>
                                        </p:tgtEl>
                                      </p:cBhvr>
                                    </p:animEffect>
                                    <p:animScale>
                                      <p:cBhvr>
                                        <p:cTn id="18" dur="250" fill="hold"/>
                                        <p:tgtEl>
                                          <p:spTgt spid="15"/>
                                        </p:tgtEl>
                                      </p:cBhvr>
                                      <p:by x="105000" y="105000"/>
                                    </p:animScale>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6" presetClass="emph" presetSubtype="0" fill="remove" nodeType="withEffect">
                                  <p:stCondLst>
                                    <p:cond delay="0"/>
                                  </p:stCondLst>
                                  <p:childTnLst>
                                    <p:animScale>
                                      <p:cBhvr>
                                        <p:cTn id="24" dur="2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Oval 76"/>
          <p:cNvSpPr>
            <a:spLocks noChangeAspect="1"/>
          </p:cNvSpPr>
          <p:nvPr/>
        </p:nvSpPr>
        <p:spPr>
          <a:xfrm>
            <a:off x="2240255" y="3616329"/>
            <a:ext cx="1035749" cy="1057771"/>
          </a:xfrm>
          <a:prstGeom prst="ellipse">
            <a:avLst/>
          </a:prstGeom>
          <a:solidFill>
            <a:schemeClr val="accent1"/>
          </a:solidFill>
          <a:ln>
            <a:noFill/>
          </a:ln>
        </p:spPr>
        <p:txBody>
          <a:bodyPr anchor="ctr"/>
          <a:lstStyle/>
          <a:p>
            <a:pPr algn="ctr">
              <a:lnSpc>
                <a:spcPct val="120000"/>
              </a:lnSpc>
            </a:pPr>
            <a:r>
              <a:rPr lang="zh-CN" sz="1600" b="1">
                <a:solidFill>
                  <a:schemeClr val="bg1"/>
                </a:solidFill>
                <a:latin typeface="Arial"/>
                <a:ea typeface="微软雅黑"/>
              </a:rPr>
              <a:t>建馆</a:t>
            </a:r>
            <a:endParaRPr lang="en-US" sz="1600" b="1">
              <a:solidFill>
                <a:schemeClr val="bg1"/>
              </a:solidFill>
              <a:latin typeface="Arial"/>
              <a:ea typeface="微软雅黑"/>
            </a:endParaRPr>
          </a:p>
          <a:p>
            <a:pPr algn="ctr">
              <a:lnSpc>
                <a:spcPct val="120000"/>
              </a:lnSpc>
            </a:pPr>
            <a:r>
              <a:rPr lang="zh-CN" sz="1600" b="1">
                <a:solidFill>
                  <a:schemeClr val="bg1"/>
                </a:solidFill>
                <a:latin typeface="Arial"/>
                <a:ea typeface="微软雅黑"/>
              </a:rPr>
              <a:t>时间</a:t>
            </a:r>
            <a:endParaRPr lang="en-US" sz="1600" b="1">
              <a:solidFill>
                <a:schemeClr val="bg1"/>
              </a:solidFill>
              <a:latin typeface="Arial"/>
              <a:ea typeface="微软雅黑"/>
            </a:endParaRPr>
          </a:p>
        </p:txBody>
      </p:sp>
      <p:sp>
        <p:nvSpPr>
          <p:cNvPr id="58" name="Oval 57"/>
          <p:cNvSpPr>
            <a:spLocks noChangeAspect="1"/>
          </p:cNvSpPr>
          <p:nvPr/>
        </p:nvSpPr>
        <p:spPr>
          <a:xfrm>
            <a:off x="5110631" y="3687763"/>
            <a:ext cx="1217992" cy="1243890"/>
          </a:xfrm>
          <a:prstGeom prst="ellipse">
            <a:avLst/>
          </a:prstGeom>
          <a:solidFill>
            <a:schemeClr val="accent3"/>
          </a:solidFill>
          <a:ln>
            <a:noFill/>
          </a:ln>
        </p:spPr>
        <p:txBody>
          <a:bodyPr anchor="ctr"/>
          <a:lstStyle/>
          <a:p>
            <a:pPr algn="ctr">
              <a:lnSpc>
                <a:spcPct val="120000"/>
              </a:lnSpc>
            </a:pPr>
            <a:r>
              <a:rPr lang="zh-CN" sz="1600" b="1">
                <a:solidFill>
                  <a:schemeClr val="bg1"/>
                </a:solidFill>
                <a:latin typeface="Arial"/>
                <a:ea typeface="微软雅黑"/>
              </a:rPr>
              <a:t>资源</a:t>
            </a:r>
            <a:endParaRPr lang="en-US" sz="1600" b="1">
              <a:solidFill>
                <a:schemeClr val="bg1"/>
              </a:solidFill>
              <a:latin typeface="Arial"/>
              <a:ea typeface="微软雅黑"/>
            </a:endParaRPr>
          </a:p>
          <a:p>
            <a:pPr algn="ctr">
              <a:lnSpc>
                <a:spcPct val="120000"/>
              </a:lnSpc>
            </a:pPr>
            <a:r>
              <a:rPr lang="zh-CN" sz="1600" b="1">
                <a:solidFill>
                  <a:schemeClr val="bg1"/>
                </a:solidFill>
                <a:latin typeface="Arial"/>
                <a:ea typeface="微软雅黑"/>
              </a:rPr>
              <a:t>类型</a:t>
            </a:r>
            <a:endParaRPr lang="en-US" sz="1600" b="1">
              <a:solidFill>
                <a:schemeClr val="bg1"/>
              </a:solidFill>
              <a:latin typeface="Arial"/>
              <a:ea typeface="微软雅黑"/>
            </a:endParaRPr>
          </a:p>
        </p:txBody>
      </p:sp>
      <p:sp>
        <p:nvSpPr>
          <p:cNvPr id="65" name="Oval 64"/>
          <p:cNvSpPr>
            <a:spLocks noChangeAspect="1"/>
          </p:cNvSpPr>
          <p:nvPr/>
        </p:nvSpPr>
        <p:spPr>
          <a:xfrm>
            <a:off x="6860863" y="2544755"/>
            <a:ext cx="1296622" cy="1324192"/>
          </a:xfrm>
          <a:prstGeom prst="ellipse">
            <a:avLst/>
          </a:prstGeom>
          <a:solidFill>
            <a:schemeClr val="accent4"/>
          </a:solidFill>
          <a:ln>
            <a:noFill/>
          </a:ln>
        </p:spPr>
        <p:txBody>
          <a:bodyPr anchor="ctr"/>
          <a:lstStyle/>
          <a:p>
            <a:pPr algn="ctr">
              <a:lnSpc>
                <a:spcPct val="120000"/>
              </a:lnSpc>
            </a:pPr>
            <a:r>
              <a:rPr lang="zh-CN" sz="1600" b="1">
                <a:solidFill>
                  <a:schemeClr val="bg1"/>
                </a:solidFill>
                <a:latin typeface="Arial"/>
                <a:ea typeface="微软雅黑"/>
              </a:rPr>
              <a:t>工作</a:t>
            </a:r>
            <a:endParaRPr lang="en-US" sz="1600" b="1">
              <a:solidFill>
                <a:schemeClr val="bg1"/>
              </a:solidFill>
              <a:latin typeface="Arial"/>
              <a:ea typeface="微软雅黑"/>
            </a:endParaRPr>
          </a:p>
          <a:p>
            <a:pPr algn="ctr">
              <a:lnSpc>
                <a:spcPct val="120000"/>
              </a:lnSpc>
            </a:pPr>
            <a:r>
              <a:rPr lang="zh-CN" sz="1600" b="1">
                <a:solidFill>
                  <a:schemeClr val="bg1"/>
                </a:solidFill>
                <a:latin typeface="Arial"/>
                <a:ea typeface="微软雅黑"/>
              </a:rPr>
              <a:t>人员</a:t>
            </a:r>
            <a:endParaRPr lang="en-US" sz="1600" b="1">
              <a:solidFill>
                <a:schemeClr val="bg1"/>
              </a:solidFill>
              <a:latin typeface="Arial"/>
              <a:ea typeface="微软雅黑"/>
            </a:endParaRPr>
          </a:p>
        </p:txBody>
      </p:sp>
      <p:sp>
        <p:nvSpPr>
          <p:cNvPr id="70" name="Oval 69"/>
          <p:cNvSpPr>
            <a:spLocks noChangeAspect="1"/>
          </p:cNvSpPr>
          <p:nvPr/>
        </p:nvSpPr>
        <p:spPr>
          <a:xfrm>
            <a:off x="8611091" y="3830639"/>
            <a:ext cx="1217951" cy="1243846"/>
          </a:xfrm>
          <a:prstGeom prst="ellipse">
            <a:avLst/>
          </a:prstGeom>
          <a:solidFill>
            <a:schemeClr val="accent5"/>
          </a:solidFill>
          <a:ln>
            <a:noFill/>
          </a:ln>
        </p:spPr>
        <p:txBody>
          <a:bodyPr anchor="ctr"/>
          <a:lstStyle/>
          <a:p>
            <a:pPr algn="ctr">
              <a:lnSpc>
                <a:spcPct val="120000"/>
              </a:lnSpc>
            </a:pPr>
            <a:r>
              <a:rPr lang="zh-CN" sz="1600" b="1">
                <a:solidFill>
                  <a:schemeClr val="bg1"/>
                </a:solidFill>
                <a:latin typeface="Arial"/>
                <a:ea typeface="微软雅黑"/>
              </a:rPr>
              <a:t>部门</a:t>
            </a:r>
            <a:endParaRPr lang="en-US" sz="1600" b="1">
              <a:solidFill>
                <a:schemeClr val="bg1"/>
              </a:solidFill>
              <a:latin typeface="Arial"/>
              <a:ea typeface="微软雅黑"/>
            </a:endParaRPr>
          </a:p>
          <a:p>
            <a:pPr algn="ctr">
              <a:lnSpc>
                <a:spcPct val="120000"/>
              </a:lnSpc>
            </a:pPr>
            <a:r>
              <a:rPr lang="zh-CN" sz="1600" b="1">
                <a:solidFill>
                  <a:schemeClr val="bg1"/>
                </a:solidFill>
                <a:latin typeface="Arial"/>
                <a:ea typeface="微软雅黑"/>
              </a:rPr>
              <a:t>设置</a:t>
            </a:r>
            <a:endParaRPr lang="en-US" sz="1600" b="1">
              <a:solidFill>
                <a:schemeClr val="bg1"/>
              </a:solidFill>
              <a:latin typeface="Arial"/>
              <a:ea typeface="微软雅黑"/>
            </a:endParaRPr>
          </a:p>
        </p:txBody>
      </p:sp>
      <p:sp>
        <p:nvSpPr>
          <p:cNvPr id="49" name="Oval 48"/>
          <p:cNvSpPr>
            <a:spLocks noChangeAspect="1"/>
          </p:cNvSpPr>
          <p:nvPr/>
        </p:nvSpPr>
        <p:spPr>
          <a:xfrm>
            <a:off x="3640437" y="2473317"/>
            <a:ext cx="1119214" cy="1143008"/>
          </a:xfrm>
          <a:prstGeom prst="ellipse">
            <a:avLst/>
          </a:prstGeom>
          <a:solidFill>
            <a:schemeClr val="accent2"/>
          </a:solidFill>
          <a:ln>
            <a:noFill/>
          </a:ln>
        </p:spPr>
        <p:txBody>
          <a:bodyPr anchor="ctr"/>
          <a:lstStyle/>
          <a:p>
            <a:pPr algn="ctr">
              <a:lnSpc>
                <a:spcPct val="120000"/>
              </a:lnSpc>
            </a:pPr>
            <a:r>
              <a:rPr lang="zh-CN" sz="1600" b="1">
                <a:solidFill>
                  <a:schemeClr val="bg1"/>
                </a:solidFill>
                <a:latin typeface="Arial"/>
                <a:ea typeface="微软雅黑"/>
              </a:rPr>
              <a:t>馆舍</a:t>
            </a:r>
            <a:endParaRPr lang="en-US" sz="1600" b="1">
              <a:solidFill>
                <a:schemeClr val="bg1"/>
              </a:solidFill>
              <a:latin typeface="Arial"/>
              <a:ea typeface="微软雅黑"/>
            </a:endParaRPr>
          </a:p>
          <a:p>
            <a:pPr algn="ctr">
              <a:lnSpc>
                <a:spcPct val="120000"/>
              </a:lnSpc>
            </a:pPr>
            <a:r>
              <a:rPr lang="zh-CN" sz="1600" b="1">
                <a:solidFill>
                  <a:schemeClr val="bg1"/>
                </a:solidFill>
                <a:latin typeface="Arial"/>
                <a:ea typeface="微软雅黑"/>
              </a:rPr>
              <a:t>面积</a:t>
            </a:r>
            <a:endParaRPr lang="en-US" sz="1600" b="1">
              <a:solidFill>
                <a:schemeClr val="bg1"/>
              </a:solidFill>
              <a:latin typeface="Arial"/>
              <a:ea typeface="微软雅黑"/>
            </a:endParaRPr>
          </a:p>
        </p:txBody>
      </p:sp>
      <p:cxnSp>
        <p:nvCxnSpPr>
          <p:cNvPr id="110" name="Straight Connector 109"/>
          <p:cNvCxnSpPr/>
          <p:nvPr/>
        </p:nvCxnSpPr>
        <p:spPr>
          <a:xfrm rot="5400000" flipH="1" flipV="1">
            <a:off x="3144055" y="3265453"/>
            <a:ext cx="447028" cy="434394"/>
          </a:xfrm>
          <a:prstGeom prst="line">
            <a:avLst/>
          </a:prstGeom>
          <a:ln w="6350" cap="rnd">
            <a:solidFill>
              <a:schemeClr val="bg1">
                <a:lumMod val="65000"/>
              </a:schemeClr>
            </a:solidFill>
            <a:prstDash val="solid"/>
            <a:miter/>
            <a:headEnd type="oval"/>
            <a:tailEnd type="oval"/>
          </a:ln>
        </p:spPr>
      </p:cxnSp>
      <p:cxnSp>
        <p:nvCxnSpPr>
          <p:cNvPr id="112" name="Straight Connector 111"/>
          <p:cNvCxnSpPr/>
          <p:nvPr/>
        </p:nvCxnSpPr>
        <p:spPr>
          <a:xfrm rot="5400000" flipH="1" flipV="1">
            <a:off x="6364480" y="3551205"/>
            <a:ext cx="447028" cy="434394"/>
          </a:xfrm>
          <a:prstGeom prst="line">
            <a:avLst/>
          </a:prstGeom>
          <a:ln w="6350" cap="rnd">
            <a:solidFill>
              <a:schemeClr val="bg1">
                <a:lumMod val="65000"/>
              </a:schemeClr>
            </a:solidFill>
            <a:prstDash val="solid"/>
            <a:miter/>
            <a:headEnd type="oval"/>
            <a:tailEnd type="oval"/>
          </a:ln>
        </p:spPr>
      </p:cxnSp>
      <p:cxnSp>
        <p:nvCxnSpPr>
          <p:cNvPr id="114" name="Straight Connector 113"/>
          <p:cNvCxnSpPr/>
          <p:nvPr/>
        </p:nvCxnSpPr>
        <p:spPr>
          <a:xfrm rot="16200000" flipH="1">
            <a:off x="8184720" y="3551205"/>
            <a:ext cx="447028" cy="434394"/>
          </a:xfrm>
          <a:prstGeom prst="line">
            <a:avLst/>
          </a:prstGeom>
          <a:ln w="6350" cap="rnd">
            <a:solidFill>
              <a:schemeClr val="bg1">
                <a:lumMod val="65000"/>
              </a:schemeClr>
            </a:solidFill>
            <a:prstDash val="solid"/>
            <a:miter/>
            <a:headEnd type="oval"/>
            <a:tailEnd type="oval"/>
          </a:ln>
        </p:spPr>
      </p:cxnSp>
      <p:cxnSp>
        <p:nvCxnSpPr>
          <p:cNvPr id="115" name="Straight Connector 114"/>
          <p:cNvCxnSpPr/>
          <p:nvPr/>
        </p:nvCxnSpPr>
        <p:spPr>
          <a:xfrm rot="16200000" flipH="1">
            <a:off x="4754267" y="3408329"/>
            <a:ext cx="447028" cy="434394"/>
          </a:xfrm>
          <a:prstGeom prst="line">
            <a:avLst/>
          </a:prstGeom>
          <a:ln w="6350" cap="rnd">
            <a:solidFill>
              <a:schemeClr val="bg1">
                <a:lumMod val="65000"/>
              </a:schemeClr>
            </a:solidFill>
            <a:prstDash val="solid"/>
            <a:miter/>
            <a:headEnd type="oval"/>
            <a:tailEnd type="oval"/>
          </a:ln>
        </p:spPr>
      </p:cxnSp>
      <p:sp>
        <p:nvSpPr>
          <p:cNvPr id="39" name="Footer Text"/>
          <p:cNvSpPr txBox="1"/>
          <p:nvPr/>
        </p:nvSpPr>
        <p:spPr>
          <a:xfrm>
            <a:off x="2520291" y="5545152"/>
            <a:ext cx="1543987" cy="258532"/>
          </a:xfrm>
          <a:prstGeom prst="rect">
            <a:avLst/>
          </a:prstGeom>
          <a:noFill/>
        </p:spPr>
        <p:txBody>
          <a:bodyPr wrap="square" lIns="0" tIns="0" rIns="0" bIns="0">
            <a:spAutoFit/>
          </a:bodyPr>
          <a:lstStyle/>
          <a:p>
            <a:pPr algn="just">
              <a:lnSpc>
                <a:spcPct val="120000"/>
              </a:lnSpc>
            </a:pPr>
            <a:r>
              <a:rPr lang="en-US" sz="1400" b="1">
                <a:solidFill>
                  <a:schemeClr val="tx2"/>
                </a:solidFill>
                <a:latin typeface="Arial"/>
                <a:ea typeface="微软雅黑"/>
              </a:rPr>
              <a:t>2003</a:t>
            </a:r>
            <a:r>
              <a:rPr lang="zh-CN" sz="1400" b="1">
                <a:solidFill>
                  <a:schemeClr val="tx2"/>
                </a:solidFill>
                <a:latin typeface="Arial"/>
                <a:ea typeface="微软雅黑"/>
              </a:rPr>
              <a:t>年</a:t>
            </a:r>
            <a:endParaRPr lang="en-US" sz="1400" b="1">
              <a:solidFill>
                <a:schemeClr val="tx2"/>
              </a:solidFill>
              <a:latin typeface="Arial"/>
              <a:ea typeface="微软雅黑"/>
            </a:endParaRPr>
          </a:p>
        </p:txBody>
      </p:sp>
      <p:sp>
        <p:nvSpPr>
          <p:cNvPr id="40" name="Footer Text"/>
          <p:cNvSpPr txBox="1"/>
          <p:nvPr/>
        </p:nvSpPr>
        <p:spPr>
          <a:xfrm>
            <a:off x="3640439" y="1973252"/>
            <a:ext cx="1543987" cy="258532"/>
          </a:xfrm>
          <a:prstGeom prst="rect">
            <a:avLst/>
          </a:prstGeom>
          <a:noFill/>
        </p:spPr>
        <p:txBody>
          <a:bodyPr wrap="square" lIns="0" tIns="0" rIns="0" bIns="0">
            <a:spAutoFit/>
          </a:bodyPr>
          <a:lstStyle/>
          <a:p>
            <a:pPr algn="just">
              <a:lnSpc>
                <a:spcPct val="120000"/>
              </a:lnSpc>
            </a:pPr>
            <a:r>
              <a:rPr lang="en-US" sz="1400" b="1">
                <a:solidFill>
                  <a:schemeClr val="tx2"/>
                </a:solidFill>
                <a:latin typeface="Arial"/>
                <a:ea typeface="微软雅黑"/>
              </a:rPr>
              <a:t>12000</a:t>
            </a:r>
            <a:r>
              <a:rPr lang="zh-CN" sz="1400" b="1">
                <a:solidFill>
                  <a:schemeClr val="tx2"/>
                </a:solidFill>
                <a:latin typeface="Arial"/>
                <a:ea typeface="微软雅黑"/>
              </a:rPr>
              <a:t>平方米</a:t>
            </a:r>
            <a:endParaRPr lang="en-US" sz="1400" b="1">
              <a:solidFill>
                <a:schemeClr val="tx2"/>
              </a:solidFill>
              <a:latin typeface="Arial"/>
              <a:ea typeface="微软雅黑"/>
            </a:endParaRPr>
          </a:p>
        </p:txBody>
      </p:sp>
      <p:sp>
        <p:nvSpPr>
          <p:cNvPr id="41" name="Footer Text"/>
          <p:cNvSpPr txBox="1"/>
          <p:nvPr/>
        </p:nvSpPr>
        <p:spPr>
          <a:xfrm>
            <a:off x="6790854" y="1901816"/>
            <a:ext cx="1543987" cy="533400"/>
          </a:xfrm>
          <a:prstGeom prst="rect">
            <a:avLst/>
          </a:prstGeom>
          <a:noFill/>
        </p:spPr>
        <p:txBody>
          <a:bodyPr wrap="square" lIns="0" tIns="0" rIns="0" bIns="0">
            <a:spAutoFit/>
          </a:bodyPr>
          <a:lstStyle/>
          <a:p>
            <a:pPr algn="just">
              <a:lnSpc>
                <a:spcPct val="120000"/>
              </a:lnSpc>
            </a:pPr>
            <a:r>
              <a:rPr lang="zh-CN" sz="1400" b="1">
                <a:solidFill>
                  <a:srgbClr val="44546A"/>
                </a:solidFill>
                <a:latin typeface="Arial"/>
                <a:ea typeface="微软雅黑"/>
              </a:rPr>
              <a:t>共</a:t>
            </a:r>
            <a:r>
              <a:rPr lang="en-US" sz="1400" b="1">
                <a:solidFill>
                  <a:srgbClr val="44546A"/>
                </a:solidFill>
                <a:latin typeface="Arial"/>
                <a:ea typeface="微软雅黑"/>
              </a:rPr>
              <a:t>15</a:t>
            </a:r>
            <a:r>
              <a:rPr lang="zh-CN" sz="1400" b="1">
                <a:solidFill>
                  <a:srgbClr val="44546A"/>
                </a:solidFill>
                <a:latin typeface="Arial"/>
                <a:ea typeface="微软雅黑"/>
              </a:rPr>
              <a:t>名，其中本科及以上学历</a:t>
            </a:r>
            <a:r>
              <a:rPr lang="en-US" sz="1400" b="1">
                <a:solidFill>
                  <a:srgbClr val="44546A"/>
                </a:solidFill>
                <a:latin typeface="Arial"/>
                <a:ea typeface="微软雅黑"/>
              </a:rPr>
              <a:t>9</a:t>
            </a:r>
            <a:r>
              <a:rPr lang="zh-CN" sz="1400" b="1">
                <a:solidFill>
                  <a:srgbClr val="44546A"/>
                </a:solidFill>
                <a:latin typeface="Arial"/>
                <a:ea typeface="微软雅黑"/>
              </a:rPr>
              <a:t>人</a:t>
            </a:r>
            <a:endParaRPr lang="en-US" sz="1400" b="1">
              <a:solidFill>
                <a:srgbClr val="44546A"/>
              </a:solidFill>
              <a:latin typeface="Arial"/>
              <a:ea typeface="微软雅黑"/>
            </a:endParaRPr>
          </a:p>
        </p:txBody>
      </p:sp>
      <p:sp>
        <p:nvSpPr>
          <p:cNvPr id="43" name="Footer Text"/>
          <p:cNvSpPr txBox="1"/>
          <p:nvPr/>
        </p:nvSpPr>
        <p:spPr>
          <a:xfrm>
            <a:off x="8261047" y="5473716"/>
            <a:ext cx="1917923" cy="774700"/>
          </a:xfrm>
          <a:prstGeom prst="rect">
            <a:avLst/>
          </a:prstGeom>
          <a:noFill/>
        </p:spPr>
        <p:txBody>
          <a:bodyPr wrap="square" lIns="0" tIns="0" rIns="0" bIns="0">
            <a:spAutoFit/>
          </a:bodyPr>
          <a:lstStyle/>
          <a:p>
            <a:pPr algn="just">
              <a:lnSpc>
                <a:spcPct val="120000"/>
              </a:lnSpc>
            </a:pPr>
            <a:r>
              <a:rPr lang="zh-CN" sz="1400" b="1">
                <a:solidFill>
                  <a:srgbClr val="44546A"/>
                </a:solidFill>
                <a:latin typeface="Arial"/>
                <a:ea typeface="微软雅黑"/>
              </a:rPr>
              <a:t>共分为</a:t>
            </a:r>
            <a:r>
              <a:rPr lang="en-US" sz="1400" b="1">
                <a:solidFill>
                  <a:srgbClr val="44546A"/>
                </a:solidFill>
                <a:latin typeface="Arial"/>
                <a:ea typeface="微软雅黑"/>
              </a:rPr>
              <a:t>3</a:t>
            </a:r>
            <a:r>
              <a:rPr lang="zh-CN" sz="1400" b="1">
                <a:solidFill>
                  <a:srgbClr val="44546A"/>
                </a:solidFill>
                <a:latin typeface="Arial"/>
                <a:ea typeface="微软雅黑"/>
              </a:rPr>
              <a:t>个部门：文献资源建设部、读者服务部、信息技术部</a:t>
            </a:r>
          </a:p>
        </p:txBody>
      </p:sp>
      <p:sp>
        <p:nvSpPr>
          <p:cNvPr id="44" name="Footer Text"/>
          <p:cNvSpPr txBox="1"/>
          <p:nvPr/>
        </p:nvSpPr>
        <p:spPr>
          <a:xfrm>
            <a:off x="4830595" y="5545152"/>
            <a:ext cx="1865531" cy="516255"/>
          </a:xfrm>
          <a:prstGeom prst="rect">
            <a:avLst/>
          </a:prstGeom>
          <a:noFill/>
        </p:spPr>
        <p:txBody>
          <a:bodyPr wrap="square" lIns="0" tIns="0" rIns="0" bIns="0">
            <a:spAutoFit/>
          </a:bodyPr>
          <a:lstStyle/>
          <a:p>
            <a:pPr algn="just">
              <a:lnSpc>
                <a:spcPct val="120000"/>
              </a:lnSpc>
            </a:pPr>
            <a:r>
              <a:rPr lang="zh-CN" sz="1400" b="1">
                <a:solidFill>
                  <a:schemeClr val="tx2"/>
                </a:solidFill>
                <a:latin typeface="Arial"/>
                <a:ea typeface="微软雅黑"/>
              </a:rPr>
              <a:t>图书、期刊、报纸、电子资源等</a:t>
            </a:r>
            <a:endParaRPr lang="en-US" sz="1400" b="1">
              <a:solidFill>
                <a:schemeClr val="tx2"/>
              </a:solidFill>
              <a:latin typeface="Arial"/>
              <a:ea typeface="微软雅黑"/>
            </a:endParaRPr>
          </a:p>
        </p:txBody>
      </p:sp>
      <p:sp>
        <p:nvSpPr>
          <p:cNvPr id="31" name="任意多边形 30"/>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32" name="任意多边形 31"/>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500"/>
                                        <p:tgtEl>
                                          <p:spTgt spid="110"/>
                                        </p:tgtEl>
                                      </p:cBhvr>
                                    </p:animEffect>
                                  </p:childTnLst>
                                </p:cTn>
                              </p:par>
                            </p:childTnLst>
                          </p:cTn>
                        </p:par>
                        <p:par>
                          <p:cTn id="14" fill="hold">
                            <p:stCondLst>
                              <p:cond delay="3500"/>
                            </p:stCondLst>
                            <p:childTnLst>
                              <p:par>
                                <p:cTn id="15" presetID="42" presetClass="entr" presetSubtype="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par>
                          <p:cTn id="20" fill="hold">
                            <p:stCondLst>
                              <p:cond delay="6500"/>
                            </p:stCondLst>
                            <p:childTnLst>
                              <p:par>
                                <p:cTn id="21" presetID="10" presetClass="entr" presetSubtype="0" fill="hold" nodeType="after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fade">
                                      <p:cBhvr>
                                        <p:cTn id="23" dur="500"/>
                                        <p:tgtEl>
                                          <p:spTgt spid="115"/>
                                        </p:tgtEl>
                                      </p:cBhvr>
                                    </p:animEffect>
                                  </p:childTnLst>
                                </p:cTn>
                              </p:par>
                            </p:childTnLst>
                          </p:cTn>
                        </p:par>
                        <p:par>
                          <p:cTn id="24" fill="hold">
                            <p:stCondLst>
                              <p:cond delay="7000"/>
                            </p:stCondLst>
                            <p:childTnLst>
                              <p:par>
                                <p:cTn id="25" presetID="42"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anim calcmode="lin" valueType="num">
                                      <p:cBhvr>
                                        <p:cTn id="28" dur="1000" fill="hold"/>
                                        <p:tgtEl>
                                          <p:spTgt spid="44"/>
                                        </p:tgtEl>
                                        <p:attrNameLst>
                                          <p:attrName>ppt_x</p:attrName>
                                        </p:attrNameLst>
                                      </p:cBhvr>
                                      <p:tavLst>
                                        <p:tav tm="0">
                                          <p:val>
                                            <p:strVal val="#ppt_x"/>
                                          </p:val>
                                        </p:tav>
                                        <p:tav tm="100000">
                                          <p:val>
                                            <p:strVal val="#ppt_x"/>
                                          </p:val>
                                        </p:tav>
                                      </p:tavLst>
                                    </p:anim>
                                    <p:anim calcmode="lin" valueType="num">
                                      <p:cBhvr>
                                        <p:cTn id="29" dur="1000" fill="hold"/>
                                        <p:tgtEl>
                                          <p:spTgt spid="44"/>
                                        </p:tgtEl>
                                        <p:attrNameLst>
                                          <p:attrName>ppt_y</p:attrName>
                                        </p:attrNameLst>
                                      </p:cBhvr>
                                      <p:tavLst>
                                        <p:tav tm="0">
                                          <p:val>
                                            <p:strVal val="#ppt_y+.1"/>
                                          </p:val>
                                        </p:tav>
                                        <p:tav tm="100000">
                                          <p:val>
                                            <p:strVal val="#ppt_y"/>
                                          </p:val>
                                        </p:tav>
                                      </p:tavLst>
                                    </p:anim>
                                  </p:childTnLst>
                                </p:cTn>
                              </p:par>
                            </p:childTnLst>
                          </p:cTn>
                        </p:par>
                        <p:par>
                          <p:cTn id="30" fill="hold">
                            <p:stCondLst>
                              <p:cond delay="10000"/>
                            </p:stCondLst>
                            <p:childTnLst>
                              <p:par>
                                <p:cTn id="31" presetID="10" presetClass="entr" presetSubtype="0" fill="hold" nodeType="afterEffect">
                                  <p:stCondLst>
                                    <p:cond delay="0"/>
                                  </p:stCondLst>
                                  <p:childTnLst>
                                    <p:set>
                                      <p:cBhvr>
                                        <p:cTn id="32" dur="1" fill="hold">
                                          <p:stCondLst>
                                            <p:cond delay="0"/>
                                          </p:stCondLst>
                                        </p:cTn>
                                        <p:tgtEl>
                                          <p:spTgt spid="112"/>
                                        </p:tgtEl>
                                        <p:attrNameLst>
                                          <p:attrName>style.visibility</p:attrName>
                                        </p:attrNameLst>
                                      </p:cBhvr>
                                      <p:to>
                                        <p:strVal val="visible"/>
                                      </p:to>
                                    </p:set>
                                    <p:animEffect transition="in" filter="fade">
                                      <p:cBhvr>
                                        <p:cTn id="33" dur="500"/>
                                        <p:tgtEl>
                                          <p:spTgt spid="112"/>
                                        </p:tgtEl>
                                      </p:cBhvr>
                                    </p:animEffect>
                                  </p:childTnLst>
                                </p:cTn>
                              </p:par>
                            </p:childTnLst>
                          </p:cTn>
                        </p:par>
                        <p:par>
                          <p:cTn id="34" fill="hold">
                            <p:stCondLst>
                              <p:cond delay="10500"/>
                            </p:stCondLst>
                            <p:childTnLst>
                              <p:par>
                                <p:cTn id="35" presetID="42" presetClass="entr" presetSubtype="0" fill="hold"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1000"/>
                                        <p:tgtEl>
                                          <p:spTgt spid="41"/>
                                        </p:tgtEl>
                                      </p:cBhvr>
                                    </p:animEffect>
                                    <p:anim calcmode="lin" valueType="num">
                                      <p:cBhvr>
                                        <p:cTn id="38" dur="1000" fill="hold"/>
                                        <p:tgtEl>
                                          <p:spTgt spid="41"/>
                                        </p:tgtEl>
                                        <p:attrNameLst>
                                          <p:attrName>ppt_x</p:attrName>
                                        </p:attrNameLst>
                                      </p:cBhvr>
                                      <p:tavLst>
                                        <p:tav tm="0">
                                          <p:val>
                                            <p:strVal val="#ppt_x"/>
                                          </p:val>
                                        </p:tav>
                                        <p:tav tm="100000">
                                          <p:val>
                                            <p:strVal val="#ppt_x"/>
                                          </p:val>
                                        </p:tav>
                                      </p:tavLst>
                                    </p:anim>
                                    <p:anim calcmode="lin" valueType="num">
                                      <p:cBhvr>
                                        <p:cTn id="39" dur="1000" fill="hold"/>
                                        <p:tgtEl>
                                          <p:spTgt spid="41"/>
                                        </p:tgtEl>
                                        <p:attrNameLst>
                                          <p:attrName>ppt_y</p:attrName>
                                        </p:attrNameLst>
                                      </p:cBhvr>
                                      <p:tavLst>
                                        <p:tav tm="0">
                                          <p:val>
                                            <p:strVal val="#ppt_y+.1"/>
                                          </p:val>
                                        </p:tav>
                                        <p:tav tm="100000">
                                          <p:val>
                                            <p:strVal val="#ppt_y"/>
                                          </p:val>
                                        </p:tav>
                                      </p:tavLst>
                                    </p:anim>
                                  </p:childTnLst>
                                </p:cTn>
                              </p:par>
                            </p:childTnLst>
                          </p:cTn>
                        </p:par>
                        <p:par>
                          <p:cTn id="40" fill="hold">
                            <p:stCondLst>
                              <p:cond delay="13500"/>
                            </p:stCondLst>
                            <p:childTnLst>
                              <p:par>
                                <p:cTn id="41" presetID="10" presetClass="entr" presetSubtype="0" fill="hold" nodeType="afterEffect">
                                  <p:stCondLst>
                                    <p:cond delay="0"/>
                                  </p:stCondLst>
                                  <p:childTnLst>
                                    <p:set>
                                      <p:cBhvr>
                                        <p:cTn id="42" dur="1" fill="hold">
                                          <p:stCondLst>
                                            <p:cond delay="0"/>
                                          </p:stCondLst>
                                        </p:cTn>
                                        <p:tgtEl>
                                          <p:spTgt spid="114"/>
                                        </p:tgtEl>
                                        <p:attrNameLst>
                                          <p:attrName>style.visibility</p:attrName>
                                        </p:attrNameLst>
                                      </p:cBhvr>
                                      <p:to>
                                        <p:strVal val="visible"/>
                                      </p:to>
                                    </p:set>
                                    <p:animEffect transition="in" filter="fade">
                                      <p:cBhvr>
                                        <p:cTn id="43" dur="500"/>
                                        <p:tgtEl>
                                          <p:spTgt spid="114"/>
                                        </p:tgtEl>
                                      </p:cBhvr>
                                    </p:animEffect>
                                  </p:childTnLst>
                                </p:cTn>
                              </p:par>
                            </p:childTnLst>
                          </p:cTn>
                        </p:par>
                        <p:par>
                          <p:cTn id="44" fill="hold">
                            <p:stCondLst>
                              <p:cond delay="14000"/>
                            </p:stCondLst>
                            <p:childTnLst>
                              <p:par>
                                <p:cTn id="45" presetID="42" presetClass="entr" presetSubtype="0" fill="hold"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1000"/>
                                        <p:tgtEl>
                                          <p:spTgt spid="43"/>
                                        </p:tgtEl>
                                      </p:cBhvr>
                                    </p:animEffect>
                                    <p:anim calcmode="lin" valueType="num">
                                      <p:cBhvr>
                                        <p:cTn id="48" dur="1000" fill="hold"/>
                                        <p:tgtEl>
                                          <p:spTgt spid="43"/>
                                        </p:tgtEl>
                                        <p:attrNameLst>
                                          <p:attrName>ppt_x</p:attrName>
                                        </p:attrNameLst>
                                      </p:cBhvr>
                                      <p:tavLst>
                                        <p:tav tm="0">
                                          <p:val>
                                            <p:strVal val="#ppt_x"/>
                                          </p:val>
                                        </p:tav>
                                        <p:tav tm="100000">
                                          <p:val>
                                            <p:strVal val="#ppt_x"/>
                                          </p:val>
                                        </p:tav>
                                      </p:tavLst>
                                    </p:anim>
                                    <p:anim calcmode="lin" valueType="num">
                                      <p:cBhvr>
                                        <p:cTn id="4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875"/>
          <p:cNvSpPr/>
          <p:nvPr/>
        </p:nvSpPr>
        <p:spPr>
          <a:xfrm>
            <a:off x="7158205" y="1507792"/>
            <a:ext cx="2240295" cy="1291590"/>
          </a:xfrm>
          <a:prstGeom prst="rect">
            <a:avLst/>
          </a:prstGeom>
          <a:ln w="12700">
            <a:miter/>
          </a:ln>
        </p:spPr>
        <p:txBody>
          <a:bodyPr wrap="square" lIns="0" tIns="0" rIns="0" bIns="0" anchor="t" anchorCtr="0">
            <a:spAutoFit/>
          </a:bodyPr>
          <a:lstStyle>
            <a:lvl1pPr lvl="0" algn="l">
              <a:lnSpc>
                <a:spcPct val="120000"/>
              </a:lnSpc>
              <a:spcBef>
                <a:spcPts val="1500"/>
              </a:spcBef>
              <a:defRPr sz="2000">
                <a:solidFill>
                  <a:srgbClr val="53585F"/>
                </a:solidFill>
                <a:latin typeface="Source Sans Pro"/>
                <a:ea typeface="Source Sans Pro"/>
              </a:defRPr>
            </a:lvl1pPr>
          </a:lstStyle>
          <a:p>
            <a:pPr>
              <a:defRPr sz="1800">
                <a:solidFill>
                  <a:srgbClr val="000000"/>
                </a:solidFill>
              </a:defRPr>
            </a:pPr>
            <a:r>
              <a:rPr lang="zh-CN" sz="1400">
                <a:latin typeface="微软雅黑"/>
                <a:ea typeface="微软雅黑"/>
              </a:rPr>
              <a:t>根据学校教学、科研需要，采购图书和订购中外文期刊，按照</a:t>
            </a:r>
            <a:r>
              <a:rPr lang="en-US" sz="1400">
                <a:latin typeface="微软雅黑"/>
                <a:ea typeface="微软雅黑"/>
              </a:rPr>
              <a:t>《</a:t>
            </a:r>
            <a:r>
              <a:rPr lang="zh-CN" sz="1400">
                <a:latin typeface="微软雅黑"/>
                <a:ea typeface="微软雅黑"/>
              </a:rPr>
              <a:t>中图法</a:t>
            </a:r>
            <a:r>
              <a:rPr lang="en-US" sz="1400">
                <a:latin typeface="微软雅黑"/>
                <a:ea typeface="微软雅黑"/>
              </a:rPr>
              <a:t>》</a:t>
            </a:r>
            <a:r>
              <a:rPr lang="zh-CN" sz="1400">
                <a:latin typeface="微软雅黑"/>
                <a:ea typeface="微软雅黑"/>
              </a:rPr>
              <a:t>和国家文献著录标准，对购入的中外文图书进行科学分类和加工等。</a:t>
            </a:r>
            <a:endParaRPr sz="1400">
              <a:solidFill>
                <a:schemeClr val="bg1">
                  <a:lumMod val="65000"/>
                </a:schemeClr>
              </a:solidFill>
              <a:latin typeface="微软雅黑"/>
              <a:ea typeface="微软雅黑"/>
            </a:endParaRPr>
          </a:p>
        </p:txBody>
      </p:sp>
      <p:sp>
        <p:nvSpPr>
          <p:cNvPr id="12" name="Shape 1877"/>
          <p:cNvSpPr/>
          <p:nvPr/>
        </p:nvSpPr>
        <p:spPr>
          <a:xfrm>
            <a:off x="5342318" y="1890582"/>
            <a:ext cx="1792605" cy="1829190"/>
          </a:xfrm>
          <a:custGeom>
            <a:avLst/>
            <a:gdLst/>
            <a:ahLst/>
            <a:cxnLst/>
            <a:rect l="0" t="0" r="r" b="b"/>
            <a:pathLst>
              <a:path w="1792605" h="1829190">
                <a:moveTo>
                  <a:pt x="1529986" y="267886"/>
                </a:moveTo>
                <a:cubicBezTo>
                  <a:pt x="1880054" y="625005"/>
                  <a:pt x="1880054" y="1204092"/>
                  <a:pt x="1529986" y="1561211"/>
                </a:cubicBezTo>
                <a:cubicBezTo>
                  <a:pt x="1180009" y="1918423"/>
                  <a:pt x="612504" y="1918423"/>
                  <a:pt x="262528" y="1561211"/>
                </a:cubicBezTo>
                <a:cubicBezTo>
                  <a:pt x="-87540" y="1204092"/>
                  <a:pt x="-87540" y="625005"/>
                  <a:pt x="262528" y="267886"/>
                </a:cubicBezTo>
                <a:cubicBezTo>
                  <a:pt x="612504" y="-89326"/>
                  <a:pt x="1180009" y="-89326"/>
                  <a:pt x="1529986" y="267886"/>
                </a:cubicBezTo>
                <a:close/>
              </a:path>
            </a:pathLst>
          </a:custGeom>
          <a:solidFill>
            <a:schemeClr val="accent1">
              <a:lumMod val="75000"/>
            </a:schemeClr>
          </a:solidFill>
          <a:ln>
            <a:noFill/>
          </a:ln>
        </p:spPr>
        <p:txBody>
          <a:bodyPr wrap="square" lIns="26788" tIns="26788" rIns="26788" bIns="26788" numCol="1" anchor="ctr"/>
          <a:lstStyle/>
          <a:p>
            <a:pPr>
              <a:lnSpc>
                <a:spcPct val="120000"/>
              </a:lnSpc>
            </a:pPr>
            <a:endParaRPr sz="1845">
              <a:solidFill>
                <a:srgbClr val="53585F"/>
              </a:solidFill>
              <a:latin typeface="微软雅黑"/>
              <a:ea typeface="微软雅黑"/>
            </a:endParaRPr>
          </a:p>
        </p:txBody>
      </p:sp>
      <p:sp>
        <p:nvSpPr>
          <p:cNvPr id="18" name="Shape 1883"/>
          <p:cNvSpPr/>
          <p:nvPr/>
        </p:nvSpPr>
        <p:spPr>
          <a:xfrm>
            <a:off x="4508246" y="3180458"/>
            <a:ext cx="1792605" cy="1829190"/>
          </a:xfrm>
          <a:custGeom>
            <a:avLst/>
            <a:gdLst/>
            <a:ahLst/>
            <a:cxnLst/>
            <a:rect l="0" t="0" r="r" b="b"/>
            <a:pathLst>
              <a:path w="1792605" h="1829190">
                <a:moveTo>
                  <a:pt x="1529986" y="267886"/>
                </a:moveTo>
                <a:cubicBezTo>
                  <a:pt x="1880054" y="625005"/>
                  <a:pt x="1880054" y="1204092"/>
                  <a:pt x="1529986" y="1561211"/>
                </a:cubicBezTo>
                <a:cubicBezTo>
                  <a:pt x="1180009" y="1918423"/>
                  <a:pt x="612504" y="1918423"/>
                  <a:pt x="262528" y="1561211"/>
                </a:cubicBezTo>
                <a:cubicBezTo>
                  <a:pt x="-87540" y="1204092"/>
                  <a:pt x="-87540" y="625005"/>
                  <a:pt x="262528" y="267886"/>
                </a:cubicBezTo>
                <a:cubicBezTo>
                  <a:pt x="612504" y="-89326"/>
                  <a:pt x="1180009" y="-89326"/>
                  <a:pt x="1529986" y="267886"/>
                </a:cubicBezTo>
                <a:close/>
              </a:path>
            </a:pathLst>
          </a:custGeom>
          <a:solidFill>
            <a:srgbClr val="00264D"/>
          </a:solidFill>
          <a:ln>
            <a:noFill/>
          </a:ln>
        </p:spPr>
        <p:txBody>
          <a:bodyPr wrap="square" lIns="26788" tIns="26788" rIns="26788" bIns="26788" numCol="1" anchor="ctr"/>
          <a:lstStyle/>
          <a:p>
            <a:pPr>
              <a:lnSpc>
                <a:spcPct val="120000"/>
              </a:lnSpc>
            </a:pPr>
            <a:endParaRPr sz="1845">
              <a:solidFill>
                <a:srgbClr val="53585F"/>
              </a:solidFill>
              <a:latin typeface="微软雅黑"/>
              <a:ea typeface="微软雅黑"/>
            </a:endParaRPr>
          </a:p>
        </p:txBody>
      </p:sp>
      <p:sp>
        <p:nvSpPr>
          <p:cNvPr id="20" name="Shape 1886"/>
          <p:cNvSpPr/>
          <p:nvPr/>
        </p:nvSpPr>
        <p:spPr>
          <a:xfrm>
            <a:off x="8051021" y="3856992"/>
            <a:ext cx="2100277" cy="2476500"/>
          </a:xfrm>
          <a:prstGeom prst="rect">
            <a:avLst/>
          </a:prstGeom>
          <a:ln w="12700">
            <a:miter/>
          </a:ln>
        </p:spPr>
        <p:txBody>
          <a:bodyPr wrap="square" lIns="0" tIns="0" rIns="0" bIns="0" anchor="t" anchorCtr="0">
            <a:spAutoFit/>
          </a:bodyPr>
          <a:lstStyle>
            <a:lvl1pPr lvl="0" algn="l">
              <a:lnSpc>
                <a:spcPct val="120000"/>
              </a:lnSpc>
              <a:spcBef>
                <a:spcPts val="1500"/>
              </a:spcBef>
              <a:defRPr sz="2000">
                <a:solidFill>
                  <a:srgbClr val="53585F"/>
                </a:solidFill>
                <a:latin typeface="Source Sans Pro"/>
                <a:ea typeface="Source Sans Pro"/>
              </a:defRPr>
            </a:lvl1pPr>
          </a:lstStyle>
          <a:p>
            <a:r>
              <a:rPr lang="zh-CN" sz="1400">
                <a:solidFill>
                  <a:srgbClr val="000000"/>
                </a:solidFill>
                <a:latin typeface="微软雅黑"/>
                <a:ea typeface="微软雅黑"/>
              </a:rPr>
              <a:t>负责馆藏文献的流通和日常管理工作；负责读者的咨询服务工作；对到馆期刊日常管理，包括验收、登记、装订等工作；负责组织和开展各项阅读推广活动；负责图书馆微信公众号的日常管理工作。</a:t>
            </a:r>
            <a:endParaRPr sz="1400">
              <a:solidFill>
                <a:srgbClr val="A6A6A6"/>
              </a:solidFill>
              <a:latin typeface="微软雅黑"/>
              <a:ea typeface="微软雅黑"/>
            </a:endParaRPr>
          </a:p>
          <a:p>
            <a:endParaRPr sz="1400">
              <a:solidFill>
                <a:srgbClr val="A6A6A6"/>
              </a:solidFill>
              <a:latin typeface="微软雅黑"/>
              <a:ea typeface="微软雅黑"/>
            </a:endParaRPr>
          </a:p>
        </p:txBody>
      </p:sp>
      <p:sp>
        <p:nvSpPr>
          <p:cNvPr id="5" name="Text Placeholder 4"/>
          <p:cNvSpPr>
            <a:spLocks noGrp="1"/>
          </p:cNvSpPr>
          <p:nvPr>
            <p:ph type="body" idx="4294967295"/>
          </p:nvPr>
        </p:nvSpPr>
        <p:spPr>
          <a:xfrm>
            <a:off x="2073910" y="3449955"/>
            <a:ext cx="2167890" cy="1012200"/>
          </a:xfrm>
          <a:prstGeom prst="rect">
            <a:avLst/>
          </a:prstGeom>
        </p:spPr>
        <p:txBody>
          <a:bodyPr wrap="square" lIns="0" tIns="0" rIns="0" bIns="0" anchor="t" anchorCtr="0">
            <a:spAutoFit/>
          </a:bodyPr>
          <a:lstStyle/>
          <a:p>
            <a:pPr marL="0" indent="0">
              <a:lnSpc>
                <a:spcPct val="120000"/>
              </a:lnSpc>
              <a:buNone/>
            </a:pPr>
            <a:r>
              <a:rPr lang="zh-CN" sz="1400"/>
              <a:t>负责图书管理系统汇文软件的管理和日常维护；负责馆内电子数据库、图书馆网站技术建设工作等。</a:t>
            </a:r>
            <a:endParaRPr lang="id-ID" sz="1400">
              <a:solidFill>
                <a:schemeClr val="bg1">
                  <a:lumMod val="65000"/>
                </a:schemeClr>
              </a:solidFill>
              <a:latin typeface="微软雅黑"/>
              <a:ea typeface="微软雅黑"/>
            </a:endParaRPr>
          </a:p>
        </p:txBody>
      </p:sp>
      <p:sp>
        <p:nvSpPr>
          <p:cNvPr id="27" name="Text Placeholder 3"/>
          <p:cNvSpPr txBox="1"/>
          <p:nvPr/>
        </p:nvSpPr>
        <p:spPr>
          <a:xfrm>
            <a:off x="5709920" y="2411730"/>
            <a:ext cx="1057275" cy="642620"/>
          </a:xfrm>
          <a:prstGeom prst="rect">
            <a:avLst/>
          </a:prstGeom>
          <a:noFill/>
          <a:ln w="0"/>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114300">
              <a:lnSpc>
                <a:spcPct val="120000"/>
              </a:lnSpc>
              <a:buFont typeface="Arial" charset="0"/>
              <a:buNone/>
            </a:pPr>
            <a:r>
              <a:rPr lang="zh-CN" sz="1400" b="1" i="0" strike="noStrike" spc="0">
                <a:solidFill>
                  <a:srgbClr val="FFFFFF"/>
                </a:solidFill>
                <a:latin typeface="Arial"/>
                <a:ea typeface="微软雅黑"/>
              </a:rPr>
              <a:t>文献资源建设部</a:t>
            </a:r>
          </a:p>
        </p:txBody>
      </p:sp>
      <p:sp>
        <p:nvSpPr>
          <p:cNvPr id="16" name="Shape 1881"/>
          <p:cNvSpPr/>
          <p:nvPr/>
        </p:nvSpPr>
        <p:spPr>
          <a:xfrm>
            <a:off x="6135791" y="3180457"/>
            <a:ext cx="1792605" cy="1829191"/>
          </a:xfrm>
          <a:custGeom>
            <a:avLst/>
            <a:gdLst/>
            <a:ahLst/>
            <a:cxnLst/>
            <a:rect l="0" t="0" r="r" b="b"/>
            <a:pathLst>
              <a:path w="1792605" h="1829191">
                <a:moveTo>
                  <a:pt x="1529986" y="267886"/>
                </a:moveTo>
                <a:cubicBezTo>
                  <a:pt x="1880054" y="625005"/>
                  <a:pt x="1880054" y="1204093"/>
                  <a:pt x="1529986" y="1561212"/>
                </a:cubicBezTo>
                <a:cubicBezTo>
                  <a:pt x="1180009" y="1918424"/>
                  <a:pt x="612504" y="1918424"/>
                  <a:pt x="262528" y="1561212"/>
                </a:cubicBezTo>
                <a:cubicBezTo>
                  <a:pt x="-87540" y="1204093"/>
                  <a:pt x="-87540" y="625005"/>
                  <a:pt x="262528" y="267886"/>
                </a:cubicBezTo>
                <a:cubicBezTo>
                  <a:pt x="612504" y="-89326"/>
                  <a:pt x="1180009" y="-89326"/>
                  <a:pt x="1529986" y="267886"/>
                </a:cubicBezTo>
                <a:close/>
              </a:path>
            </a:pathLst>
          </a:custGeom>
          <a:solidFill>
            <a:schemeClr val="accent1">
              <a:lumMod val="75000"/>
            </a:schemeClr>
          </a:solidFill>
          <a:ln>
            <a:noFill/>
          </a:ln>
        </p:spPr>
        <p:txBody>
          <a:bodyPr wrap="square" lIns="26788" tIns="26788" rIns="26788" bIns="26788" numCol="1" anchor="ctr"/>
          <a:lstStyle/>
          <a:p>
            <a:pPr>
              <a:lnSpc>
                <a:spcPct val="120000"/>
              </a:lnSpc>
            </a:pPr>
            <a:endParaRPr sz="1845">
              <a:solidFill>
                <a:srgbClr val="53585F"/>
              </a:solidFill>
              <a:latin typeface="微软雅黑"/>
              <a:ea typeface="微软雅黑"/>
            </a:endParaRPr>
          </a:p>
        </p:txBody>
      </p:sp>
      <p:sp>
        <p:nvSpPr>
          <p:cNvPr id="26" name="Text Placeholder 3"/>
          <p:cNvSpPr txBox="1"/>
          <p:nvPr/>
        </p:nvSpPr>
        <p:spPr>
          <a:xfrm>
            <a:off x="6389791" y="3773805"/>
            <a:ext cx="1284605" cy="642620"/>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50800">
              <a:lnSpc>
                <a:spcPct val="120000"/>
              </a:lnSpc>
              <a:buFont typeface="Arial" charset="0"/>
              <a:buNone/>
            </a:pPr>
            <a:r>
              <a:rPr lang="zh-CN" sz="1400" b="1" i="0" strike="noStrike" spc="0">
                <a:solidFill>
                  <a:srgbClr val="FFFFFF"/>
                </a:solidFill>
                <a:latin typeface="Arial"/>
                <a:ea typeface="微软雅黑"/>
              </a:rPr>
              <a:t>读者服务部</a:t>
            </a:r>
            <a:endParaRPr lang="id-ID" sz="1400">
              <a:solidFill>
                <a:srgbClr val="FCFCFC"/>
              </a:solidFill>
              <a:latin typeface="微软雅黑"/>
              <a:ea typeface="微软雅黑"/>
            </a:endParaRPr>
          </a:p>
        </p:txBody>
      </p:sp>
      <p:sp>
        <p:nvSpPr>
          <p:cNvPr id="29" name="Text Placeholder 3"/>
          <p:cNvSpPr txBox="1"/>
          <p:nvPr/>
        </p:nvSpPr>
        <p:spPr>
          <a:xfrm>
            <a:off x="5837447" y="4846287"/>
            <a:ext cx="849336" cy="642584"/>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信息技术部</a:t>
            </a:r>
            <a:endParaRPr lang="id-ID" sz="1400">
              <a:solidFill>
                <a:srgbClr val="FCFCFC"/>
              </a:solidFill>
              <a:latin typeface="微软雅黑"/>
              <a:ea typeface="微软雅黑"/>
            </a:endParaRPr>
          </a:p>
        </p:txBody>
      </p:sp>
      <p:sp>
        <p:nvSpPr>
          <p:cNvPr id="28" name="Text Placeholder 3"/>
          <p:cNvSpPr txBox="1"/>
          <p:nvPr/>
        </p:nvSpPr>
        <p:spPr>
          <a:xfrm>
            <a:off x="4853051" y="3773805"/>
            <a:ext cx="1102995" cy="642620"/>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50800">
              <a:lnSpc>
                <a:spcPct val="120000"/>
              </a:lnSpc>
              <a:buFont typeface="Arial" charset="0"/>
              <a:buNone/>
            </a:pPr>
            <a:r>
              <a:rPr lang="zh-CN" sz="1400" b="1" i="0" strike="noStrike" spc="0">
                <a:solidFill>
                  <a:srgbClr val="FFFFFF"/>
                </a:solidFill>
                <a:latin typeface="Arial"/>
                <a:ea typeface="微软雅黑"/>
              </a:rPr>
              <a:t>信息技术部</a:t>
            </a:r>
            <a:endParaRPr lang="id-ID" sz="1400">
              <a:solidFill>
                <a:srgbClr val="FCFCFC"/>
              </a:solidFill>
              <a:latin typeface="微软雅黑"/>
              <a:ea typeface="微软雅黑"/>
            </a:endParaRPr>
          </a:p>
        </p:txBody>
      </p:sp>
      <p:sp>
        <p:nvSpPr>
          <p:cNvPr id="19" name="任意多边形 18"/>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24" name="任意多边形 23"/>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31"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sz="2000">
                <a:solidFill>
                  <a:schemeClr val="bg1">
                    <a:lumMod val="65000"/>
                  </a:schemeClr>
                </a:solidFill>
                <a:latin typeface="Arial"/>
                <a:ea typeface="微软雅黑"/>
              </a:rPr>
              <a:t>图书馆机构设置</a:t>
            </a:r>
            <a:endParaRPr lang="en-US" sz="2000">
              <a:solidFill>
                <a:schemeClr val="bg1">
                  <a:lumMod val="65000"/>
                </a:schemeClr>
              </a:solidFill>
              <a:latin typeface="Arial"/>
              <a:ea typeface="微软雅黑"/>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3"/>
          <p:cNvSpPr txBox="1"/>
          <p:nvPr/>
        </p:nvSpPr>
        <p:spPr>
          <a:xfrm>
            <a:off x="5709920" y="2411730"/>
            <a:ext cx="1057275" cy="642620"/>
          </a:xfrm>
          <a:prstGeom prst="rect">
            <a:avLst/>
          </a:prstGeom>
          <a:noFill/>
          <a:ln w="0"/>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114300">
              <a:lnSpc>
                <a:spcPct val="120000"/>
              </a:lnSpc>
              <a:buFont typeface="Arial" charset="0"/>
              <a:buNone/>
            </a:pPr>
            <a:r>
              <a:rPr lang="zh-CN" sz="1400" b="1" i="0" strike="noStrike" spc="0">
                <a:solidFill>
                  <a:srgbClr val="FFFFFF"/>
                </a:solidFill>
                <a:latin typeface="Arial"/>
                <a:ea typeface="微软雅黑"/>
              </a:rPr>
              <a:t>文献资源建设部</a:t>
            </a:r>
          </a:p>
        </p:txBody>
      </p:sp>
      <p:sp>
        <p:nvSpPr>
          <p:cNvPr id="26" name="Text Placeholder 3"/>
          <p:cNvSpPr txBox="1"/>
          <p:nvPr/>
        </p:nvSpPr>
        <p:spPr>
          <a:xfrm>
            <a:off x="6389791" y="3773805"/>
            <a:ext cx="1284605" cy="642620"/>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50800">
              <a:lnSpc>
                <a:spcPct val="120000"/>
              </a:lnSpc>
              <a:buFont typeface="Arial" charset="0"/>
              <a:buNone/>
            </a:pPr>
            <a:r>
              <a:rPr lang="zh-CN" sz="1400" b="1" i="0" strike="noStrike" spc="0">
                <a:solidFill>
                  <a:srgbClr val="FFFFFF"/>
                </a:solidFill>
                <a:latin typeface="Arial"/>
                <a:ea typeface="微软雅黑"/>
              </a:rPr>
              <a:t>读者服务部</a:t>
            </a:r>
            <a:endParaRPr lang="id-ID" sz="1400">
              <a:solidFill>
                <a:srgbClr val="FCFCFC"/>
              </a:solidFill>
              <a:latin typeface="微软雅黑"/>
              <a:ea typeface="微软雅黑"/>
            </a:endParaRPr>
          </a:p>
        </p:txBody>
      </p:sp>
      <p:sp>
        <p:nvSpPr>
          <p:cNvPr id="29" name="Text Placeholder 3"/>
          <p:cNvSpPr txBox="1"/>
          <p:nvPr/>
        </p:nvSpPr>
        <p:spPr>
          <a:xfrm>
            <a:off x="5837447" y="4846287"/>
            <a:ext cx="849336" cy="642584"/>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algn="ctr">
              <a:lnSpc>
                <a:spcPct val="120000"/>
              </a:lnSpc>
            </a:pPr>
            <a:r>
              <a:rPr lang="zh-CN" sz="1400">
                <a:solidFill>
                  <a:srgbClr val="FCFCFC"/>
                </a:solidFill>
                <a:latin typeface="微软雅黑"/>
                <a:ea typeface="微软雅黑"/>
              </a:rPr>
              <a:t>信息技术部</a:t>
            </a:r>
            <a:endParaRPr lang="id-ID" sz="1400">
              <a:solidFill>
                <a:srgbClr val="FCFCFC"/>
              </a:solidFill>
              <a:latin typeface="微软雅黑"/>
              <a:ea typeface="微软雅黑"/>
            </a:endParaRPr>
          </a:p>
        </p:txBody>
      </p:sp>
      <p:sp>
        <p:nvSpPr>
          <p:cNvPr id="28" name="Text Placeholder 3"/>
          <p:cNvSpPr txBox="1"/>
          <p:nvPr/>
        </p:nvSpPr>
        <p:spPr>
          <a:xfrm>
            <a:off x="4853051" y="3773805"/>
            <a:ext cx="1102995" cy="642620"/>
          </a:xfrm>
          <a:prstGeom prst="rect">
            <a:avLst/>
          </a:prstGeom>
        </p:spPr>
        <p:txBody>
          <a:bodyPr vert="horz" lIns="0" tIns="0" rIns="0" bIns="0" anchor="ctr"/>
          <a:lstStyle>
            <a:lvl1pPr marL="0" lvl="0" indent="0" algn="l" defTabSz="914400">
              <a:lnSpc>
                <a:spcPct val="90000"/>
              </a:lnSpc>
              <a:spcBef>
                <a:spcPts val="1000"/>
              </a:spcBef>
              <a:buFont typeface="Arial" charset="0"/>
              <a:buNone/>
              <a:defRPr sz="1750" kern="1200">
                <a:solidFill>
                  <a:schemeClr val="tx1"/>
                </a:solidFill>
                <a:latin typeface="Open Sans"/>
                <a:ea typeface="Open Sans"/>
              </a:defRPr>
            </a:lvl1pPr>
            <a:lvl2pPr marL="685800" lvl="1" indent="-228600" algn="l" defTabSz="914400">
              <a:lnSpc>
                <a:spcPct val="90000"/>
              </a:lnSpc>
              <a:spcBef>
                <a:spcPts val="500"/>
              </a:spcBef>
              <a:buFont typeface="Arial" charset="0"/>
              <a:buChar char="•"/>
              <a:defRPr sz="2400" kern="1200">
                <a:solidFill>
                  <a:schemeClr val="tx1"/>
                </a:solidFill>
                <a:latin typeface="Open Sans"/>
                <a:ea typeface="微软雅黑"/>
              </a:defRPr>
            </a:lvl2pPr>
            <a:lvl3pPr marL="1143000" lvl="2" indent="-228600" algn="l" defTabSz="914400">
              <a:lnSpc>
                <a:spcPct val="90000"/>
              </a:lnSpc>
              <a:spcBef>
                <a:spcPts val="500"/>
              </a:spcBef>
              <a:buFont typeface="Arial" charset="0"/>
              <a:buChar char="•"/>
              <a:defRPr sz="2000" kern="1200">
                <a:solidFill>
                  <a:schemeClr val="tx1"/>
                </a:solidFill>
                <a:latin typeface="Open Sans"/>
                <a:ea typeface="微软雅黑"/>
              </a:defRPr>
            </a:lvl3pPr>
            <a:lvl4pPr marL="1600200" lvl="3" indent="-228600" algn="l" defTabSz="914400">
              <a:lnSpc>
                <a:spcPct val="90000"/>
              </a:lnSpc>
              <a:spcBef>
                <a:spcPts val="500"/>
              </a:spcBef>
              <a:buFont typeface="Arial" charset="0"/>
              <a:buChar char="•"/>
              <a:defRPr sz="1800" kern="1200">
                <a:solidFill>
                  <a:schemeClr val="tx1"/>
                </a:solidFill>
                <a:latin typeface="Open Sans"/>
                <a:ea typeface="微软雅黑"/>
              </a:defRPr>
            </a:lvl4pPr>
            <a:lvl5pPr marL="2057400" lvl="4" indent="-228600" algn="l" defTabSz="914400">
              <a:lnSpc>
                <a:spcPct val="90000"/>
              </a:lnSpc>
              <a:spcBef>
                <a:spcPts val="500"/>
              </a:spcBef>
              <a:buFont typeface="Arial" charset="0"/>
              <a:buChar char="•"/>
              <a:defRPr sz="1800" kern="1200">
                <a:solidFill>
                  <a:schemeClr val="tx1"/>
                </a:solidFill>
                <a:latin typeface="Open Sans"/>
                <a:ea typeface="微软雅黑"/>
              </a:defRPr>
            </a:lvl5pPr>
            <a:lvl6pPr marL="2514600" lvl="5" indent="-228600" algn="l" defTabSz="914400">
              <a:lnSpc>
                <a:spcPct val="90000"/>
              </a:lnSpc>
              <a:spcBef>
                <a:spcPts val="500"/>
              </a:spcBef>
              <a:buFont typeface="Arial" charset="0"/>
              <a:buChar char="•"/>
              <a:defRPr sz="1800" kern="1200">
                <a:solidFill>
                  <a:schemeClr val="tx1"/>
                </a:solidFill>
                <a:latin typeface="Arial"/>
                <a:ea typeface="微软雅黑"/>
              </a:defRPr>
            </a:lvl6pPr>
            <a:lvl7pPr marL="2971800" lvl="6" indent="-228600" algn="l" defTabSz="914400">
              <a:lnSpc>
                <a:spcPct val="90000"/>
              </a:lnSpc>
              <a:spcBef>
                <a:spcPts val="500"/>
              </a:spcBef>
              <a:buFont typeface="Arial" charset="0"/>
              <a:buChar char="•"/>
              <a:defRPr sz="1800" kern="1200">
                <a:solidFill>
                  <a:schemeClr val="tx1"/>
                </a:solidFill>
                <a:latin typeface="Arial"/>
                <a:ea typeface="微软雅黑"/>
              </a:defRPr>
            </a:lvl7pPr>
            <a:lvl8pPr marL="3429000" lvl="7" indent="-228600" algn="l" defTabSz="914400">
              <a:lnSpc>
                <a:spcPct val="90000"/>
              </a:lnSpc>
              <a:spcBef>
                <a:spcPts val="500"/>
              </a:spcBef>
              <a:buFont typeface="Arial" charset="0"/>
              <a:buChar char="•"/>
              <a:defRPr sz="1800" kern="1200">
                <a:solidFill>
                  <a:schemeClr val="tx1"/>
                </a:solidFill>
                <a:latin typeface="Arial"/>
                <a:ea typeface="微软雅黑"/>
              </a:defRPr>
            </a:lvl8pPr>
            <a:lvl9pPr marL="3886200" lvl="8" indent="-228600" algn="l" defTabSz="914400">
              <a:lnSpc>
                <a:spcPct val="90000"/>
              </a:lnSpc>
              <a:spcBef>
                <a:spcPts val="500"/>
              </a:spcBef>
              <a:buFont typeface="Arial" charset="0"/>
              <a:buChar char="•"/>
              <a:defRPr sz="1800" kern="1200">
                <a:solidFill>
                  <a:schemeClr val="tx1"/>
                </a:solidFill>
                <a:latin typeface="Arial"/>
                <a:ea typeface="微软雅黑"/>
              </a:defRPr>
            </a:lvl9pPr>
          </a:lstStyle>
          <a:p>
            <a:pPr marL="0" indent="0" algn="ctr" defTabSz="50800">
              <a:lnSpc>
                <a:spcPct val="120000"/>
              </a:lnSpc>
              <a:buFont typeface="Arial" charset="0"/>
              <a:buNone/>
            </a:pPr>
            <a:r>
              <a:rPr lang="zh-CN" sz="1400" b="1" i="0" strike="noStrike" spc="0">
                <a:solidFill>
                  <a:srgbClr val="FFFFFF"/>
                </a:solidFill>
                <a:latin typeface="Arial"/>
                <a:ea typeface="微软雅黑"/>
              </a:rPr>
              <a:t>信息技术部</a:t>
            </a:r>
            <a:endParaRPr lang="id-ID" sz="1400">
              <a:solidFill>
                <a:srgbClr val="FCFCFC"/>
              </a:solidFill>
              <a:latin typeface="微软雅黑"/>
              <a:ea typeface="微软雅黑"/>
            </a:endParaRPr>
          </a:p>
        </p:txBody>
      </p:sp>
      <p:sp>
        <p:nvSpPr>
          <p:cNvPr id="19" name="任意多边形 18"/>
          <p:cNvSpPr/>
          <p:nvPr/>
        </p:nvSpPr>
        <p:spPr>
          <a:xfrm>
            <a:off x="718754" y="646282"/>
            <a:ext cx="11882821" cy="31282"/>
          </a:xfrm>
          <a:custGeom>
            <a:avLst/>
            <a:gdLst/>
            <a:ahLst/>
            <a:cxnLst/>
            <a:rect l="l" t="t" r="r" b="b"/>
            <a:pathLst>
              <a:path w="11882821" h="31282">
                <a:moveTo>
                  <a:pt x="0" y="0"/>
                </a:moveTo>
                <a:lnTo>
                  <a:pt x="11882821" y="0"/>
                </a:lnTo>
                <a:lnTo>
                  <a:pt x="11882821" y="31282"/>
                </a:lnTo>
                <a:lnTo>
                  <a:pt x="16796" y="31282"/>
                </a:lnTo>
                <a:close/>
              </a:path>
            </a:pathLst>
          </a:custGeom>
          <a:solidFill>
            <a:schemeClr val="accent2"/>
          </a:solidFill>
          <a:ln>
            <a:noFill/>
          </a:ln>
        </p:spPr>
        <p:txBody>
          <a:bodyPr vert="horz" wrap="square" lIns="96435" tIns="48218" rIns="96435" bIns="48218" numCol="1" spcCol="0" anchor="ctr" anchorCtr="0"/>
          <a:lstStyle/>
          <a:p>
            <a:pPr algn="ctr"/>
            <a:endParaRPr lang="zh-CN" sz="2000">
              <a:solidFill>
                <a:schemeClr val="lt1"/>
              </a:solidFill>
              <a:latin typeface="Arial"/>
              <a:ea typeface="微软雅黑"/>
            </a:endParaRPr>
          </a:p>
        </p:txBody>
      </p:sp>
      <p:sp>
        <p:nvSpPr>
          <p:cNvPr id="24" name="任意多边形 23"/>
          <p:cNvSpPr/>
          <p:nvPr/>
        </p:nvSpPr>
        <p:spPr>
          <a:xfrm>
            <a:off x="3" y="140732"/>
            <a:ext cx="565674" cy="536832"/>
          </a:xfrm>
          <a:custGeom>
            <a:avLst/>
            <a:gdLst/>
            <a:ahLst/>
            <a:cxnLst/>
            <a:rect l="l" t="t" r="r" b="b"/>
            <a:pathLst>
              <a:path w="565674" h="536832">
                <a:moveTo>
                  <a:pt x="279040" y="0"/>
                </a:moveTo>
                <a:lnTo>
                  <a:pt x="565674" y="536832"/>
                </a:lnTo>
                <a:lnTo>
                  <a:pt x="0" y="536832"/>
                </a:lnTo>
                <a:lnTo>
                  <a:pt x="0" y="184"/>
                </a:lnTo>
                <a:close/>
              </a:path>
            </a:pathLst>
          </a:custGeom>
          <a:solidFill>
            <a:schemeClr val="accent3"/>
          </a:solidFill>
          <a:ln>
            <a:noFill/>
          </a:ln>
        </p:spPr>
        <p:txBody>
          <a:bodyPr vert="horz" wrap="square" lIns="96435" tIns="48218" rIns="96435" bIns="48218" numCol="1" spcCol="0" anchor="ctr" anchorCtr="0"/>
          <a:lstStyle/>
          <a:p>
            <a:pPr algn="ctr"/>
            <a:endParaRPr lang="zh-CN" sz="2000">
              <a:solidFill>
                <a:srgbClr val="7EC234"/>
              </a:solidFill>
              <a:latin typeface="Arial"/>
              <a:ea typeface="微软雅黑"/>
            </a:endParaRPr>
          </a:p>
        </p:txBody>
      </p:sp>
      <p:sp>
        <p:nvSpPr>
          <p:cNvPr id="31" name="Content Placeholder 2"/>
          <p:cNvSpPr txBox="1"/>
          <p:nvPr/>
        </p:nvSpPr>
        <p:spPr>
          <a:xfrm>
            <a:off x="596751" y="260557"/>
            <a:ext cx="3005709" cy="307777"/>
          </a:xfrm>
          <a:prstGeom prst="rect">
            <a:avLst/>
          </a:prstGeom>
        </p:spPr>
        <p:txBody>
          <a:bodyPr vert="horz" lIns="0" tIns="0" rIns="0" bIns="0" anchor="t">
            <a:spAutoFit/>
          </a:bodyPr>
          <a:lstStyle>
            <a:lvl1pPr marL="0" lvl="0" indent="0" algn="r" defTabSz="457200">
              <a:spcBef>
                <a:spcPct val="20000"/>
              </a:spcBef>
              <a:spcAft>
                <a:spcPts val="600"/>
              </a:spcAft>
              <a:buClr>
                <a:schemeClr val="accent1">
                  <a:lumMod val="75000"/>
                </a:schemeClr>
              </a:buClr>
              <a:buSzPct val="145000"/>
              <a:buFont typeface="Arial"/>
              <a:buNone/>
              <a:defRPr sz="2100" kern="1200">
                <a:solidFill>
                  <a:schemeClr val="tx1"/>
                </a:solidFill>
                <a:latin typeface="Arial"/>
                <a:ea typeface="微软雅黑"/>
              </a:defRPr>
            </a:lvl1pPr>
            <a:lvl2pPr marL="457200" lvl="1" indent="0" algn="ctr" defTabSz="457200">
              <a:spcBef>
                <a:spcPct val="20000"/>
              </a:spcBef>
              <a:spcAft>
                <a:spcPts val="600"/>
              </a:spcAft>
              <a:buClr>
                <a:schemeClr val="accent1">
                  <a:lumMod val="75000"/>
                </a:schemeClr>
              </a:buClr>
              <a:buSzPct val="145000"/>
              <a:buFont typeface="Arial"/>
              <a:buNone/>
              <a:defRPr sz="2000" kern="1200">
                <a:solidFill>
                  <a:schemeClr val="tx1">
                    <a:tint val="75000"/>
                  </a:schemeClr>
                </a:solidFill>
                <a:latin typeface="Arial"/>
                <a:ea typeface="微软雅黑"/>
              </a:defRPr>
            </a:lvl2pPr>
            <a:lvl3pPr marL="914400" lvl="2" indent="0" algn="ctr" defTabSz="457200">
              <a:spcBef>
                <a:spcPct val="20000"/>
              </a:spcBef>
              <a:spcAft>
                <a:spcPts val="600"/>
              </a:spcAft>
              <a:buClr>
                <a:schemeClr val="accent1">
                  <a:lumMod val="75000"/>
                </a:schemeClr>
              </a:buClr>
              <a:buSzPct val="145000"/>
              <a:buFont typeface="Arial"/>
              <a:buNone/>
              <a:defRPr sz="1800" kern="1200">
                <a:solidFill>
                  <a:schemeClr val="tx1">
                    <a:tint val="75000"/>
                  </a:schemeClr>
                </a:solidFill>
                <a:latin typeface="Arial"/>
                <a:ea typeface="微软雅黑"/>
              </a:defRPr>
            </a:lvl3pPr>
            <a:lvl4pPr marL="1371600" lvl="3" indent="0" algn="ctr" defTabSz="457200">
              <a:spcBef>
                <a:spcPct val="20000"/>
              </a:spcBef>
              <a:spcAft>
                <a:spcPts val="600"/>
              </a:spcAft>
              <a:buClr>
                <a:schemeClr val="accent1">
                  <a:lumMod val="75000"/>
                </a:schemeClr>
              </a:buClr>
              <a:buSzPct val="145000"/>
              <a:buFont typeface="Arial"/>
              <a:buNone/>
              <a:defRPr sz="1600" kern="1200">
                <a:solidFill>
                  <a:schemeClr val="tx1">
                    <a:tint val="75000"/>
                  </a:schemeClr>
                </a:solidFill>
                <a:latin typeface="Arial"/>
                <a:ea typeface="微软雅黑"/>
              </a:defRPr>
            </a:lvl4pPr>
            <a:lvl5pPr marL="1828800" lvl="4"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5pPr>
            <a:lvl6pPr marL="2286000" lvl="5"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6pPr>
            <a:lvl7pPr marL="2743200" lvl="6"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7pPr>
            <a:lvl8pPr marL="3200400" lvl="7"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8pPr>
            <a:lvl9pPr marL="3657600" lvl="8" indent="0" algn="ctr" defTabSz="457200">
              <a:spcBef>
                <a:spcPct val="20000"/>
              </a:spcBef>
              <a:spcAft>
                <a:spcPts val="600"/>
              </a:spcAft>
              <a:buClr>
                <a:schemeClr val="accent1">
                  <a:lumMod val="75000"/>
                </a:schemeClr>
              </a:buClr>
              <a:buSzPct val="145000"/>
              <a:buFont typeface="Arial"/>
              <a:buNone/>
              <a:defRPr sz="1400" kern="1200">
                <a:solidFill>
                  <a:schemeClr val="tx1">
                    <a:tint val="75000"/>
                  </a:schemeClr>
                </a:solidFill>
                <a:latin typeface="Arial"/>
                <a:ea typeface="微软雅黑"/>
              </a:defRPr>
            </a:lvl9pPr>
          </a:lstStyle>
          <a:p>
            <a:pPr algn="l"/>
            <a:r>
              <a:rPr lang="zh-CN" altLang="en-US" sz="2000" dirty="0" smtClean="0">
                <a:solidFill>
                  <a:schemeClr val="bg1">
                    <a:lumMod val="65000"/>
                  </a:schemeClr>
                </a:solidFill>
                <a:latin typeface="Arial"/>
                <a:ea typeface="微软雅黑"/>
              </a:rPr>
              <a:t>馆藏分布</a:t>
            </a:r>
            <a:endParaRPr lang="en-US" sz="2000" dirty="0">
              <a:solidFill>
                <a:schemeClr val="bg1">
                  <a:lumMod val="65000"/>
                </a:schemeClr>
              </a:solidFill>
              <a:latin typeface="Arial"/>
              <a:ea typeface="微软雅黑"/>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4432" y="808013"/>
            <a:ext cx="10030718" cy="6224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3366"/>
      </a:accent1>
      <a:accent2>
        <a:srgbClr val="003366"/>
      </a:accent2>
      <a:accent3>
        <a:srgbClr val="003366"/>
      </a:accent3>
      <a:accent4>
        <a:srgbClr val="003366"/>
      </a:accent4>
      <a:accent5>
        <a:srgbClr val="003366"/>
      </a:accent5>
      <a:accent6>
        <a:srgbClr val="003366"/>
      </a:accent6>
      <a:hlink>
        <a:srgbClr val="003366"/>
      </a:hlink>
      <a:folHlink>
        <a:srgbClr val="003366"/>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1929</Words>
  <Application>Microsoft Office PowerPoint</Application>
  <PresentationFormat>自定义</PresentationFormat>
  <Paragraphs>176</Paragraphs>
  <Slides>31</Slides>
  <Notes>28</Notes>
  <HiddenSlides>0</HiddenSlides>
  <MMClips>1</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LENOVO20</dc:creator>
  <cp:lastModifiedBy>LENOVO16</cp:lastModifiedBy>
  <cp:revision>24</cp:revision>
  <dcterms:modified xsi:type="dcterms:W3CDTF">2022-09-16T08:21:14Z</dcterms:modified>
</cp:coreProperties>
</file>